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30" r:id="rId4"/>
  </p:sldMasterIdLst>
  <p:notesMasterIdLst>
    <p:notesMasterId r:id="rId16"/>
  </p:notesMasterIdLst>
  <p:sldIdLst>
    <p:sldId id="2147470579" r:id="rId5"/>
    <p:sldId id="2147470648" r:id="rId6"/>
    <p:sldId id="2147470811" r:id="rId7"/>
    <p:sldId id="2147470807" r:id="rId8"/>
    <p:sldId id="2147470809" r:id="rId9"/>
    <p:sldId id="2147470812" r:id="rId10"/>
    <p:sldId id="2147470801" r:id="rId11"/>
    <p:sldId id="2147470804" r:id="rId12"/>
    <p:sldId id="2147470810" r:id="rId13"/>
    <p:sldId id="2147470808" r:id="rId14"/>
    <p:sldId id="21474706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1B5FE0-A022-46C0-B867-5ACF26517553}">
          <p14:sldIdLst>
            <p14:sldId id="2147470579"/>
            <p14:sldId id="2147470648"/>
            <p14:sldId id="2147470811"/>
            <p14:sldId id="2147470807"/>
            <p14:sldId id="2147470809"/>
            <p14:sldId id="2147470812"/>
            <p14:sldId id="2147470801"/>
            <p14:sldId id="2147470804"/>
            <p14:sldId id="2147470810"/>
            <p14:sldId id="2147470808"/>
            <p14:sldId id="214747067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C01E02-E03B-1657-3449-012DA896621E}" name="Strong, Janaiya" initials="SJ" userId="S::janstrong@deloitte.com::b35f4aaf-1a2d-423a-9029-ac52fb8e650e" providerId="AD"/>
  <p188:author id="{6D906950-2F48-191D-F715-BB3E097677A6}" name="Lane, Devon" initials="LD" userId="S::dlane@deloitte.com::6c39745e-a40b-4a31-ac9e-0398b9a25eb5" providerId="AD"/>
  <p188:author id="{81E6E253-694E-8C42-3863-450D98DA3F7D}" name="Provitt, Dayna" initials="PD" userId="S::dprovitt@deloitte.com::8cb9172a-2a9c-466a-8b0f-5de8a42c370f" providerId="AD"/>
  <p188:author id="{97CECD5F-5FC6-1F6A-228D-7DE5FB3DD1A1}" name="Dye, Haley" initials="DH" userId="S::hdye@deloitte.com::546f6d02-864c-4019-a691-194d7a0d683d" providerId="AD"/>
  <p188:author id="{2E0A7C9D-73EE-9840-31DA-FFFCD7877F08}" name="Pinnoi, Natalie" initials="PN" userId="S::npinnoi@deloitte.com::027dfb8e-4ff6-4022-b52b-201bb9cb2075" providerId="AD"/>
  <p188:author id="{B9E90BE9-A122-7577-CBA5-629B637730A2}" name="Caliari, Christine" initials="CC" userId="S::ccaliari@deloitte.com::42c836b5-8d7a-42ed-8d9d-b26c0fa52a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anks, Janaiya" initials="BJ" lastIdx="9" clrIdx="0">
    <p:extLst>
      <p:ext uri="{19B8F6BF-5375-455C-9EA6-DF929625EA0E}">
        <p15:presenceInfo xmlns:p15="http://schemas.microsoft.com/office/powerpoint/2012/main" userId="S::jabanks@deloitte.com::b35f4aaf-1a2d-423a-9029-ac52fb8e650e" providerId="AD"/>
      </p:ext>
    </p:extLst>
  </p:cmAuthor>
  <p:cmAuthor id="2" name="Koulgi, Sachi" initials="KS" lastIdx="16" clrIdx="1">
    <p:extLst>
      <p:ext uri="{19B8F6BF-5375-455C-9EA6-DF929625EA0E}">
        <p15:presenceInfo xmlns:p15="http://schemas.microsoft.com/office/powerpoint/2012/main" userId="S::skoulgi@deloitte.com::7b0719c4-49d0-4868-898a-c8e54eb44063" providerId="AD"/>
      </p:ext>
    </p:extLst>
  </p:cmAuthor>
  <p:cmAuthor id="3" name="Bruer, Maddison" initials="BM" lastIdx="1" clrIdx="2">
    <p:extLst>
      <p:ext uri="{19B8F6BF-5375-455C-9EA6-DF929625EA0E}">
        <p15:presenceInfo xmlns:p15="http://schemas.microsoft.com/office/powerpoint/2012/main" userId="S::mbruer@deloitte.com::43e86a0d-63d5-46ee-abe8-d07b67c837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7C6"/>
    <a:srgbClr val="0D8390"/>
    <a:srgbClr val="043D70"/>
    <a:srgbClr val="053955"/>
    <a:srgbClr val="0A0A0A"/>
    <a:srgbClr val="62B5E5"/>
    <a:srgbClr val="134C6E"/>
    <a:srgbClr val="E5E5E5"/>
    <a:srgbClr val="F2F2F2"/>
    <a:srgbClr val="E7F2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62" autoAdjust="0"/>
  </p:normalViewPr>
  <p:slideViewPr>
    <p:cSldViewPr snapToGrid="0">
      <p:cViewPr varScale="1">
        <p:scale>
          <a:sx n="63" d="100"/>
          <a:sy n="63" d="100"/>
        </p:scale>
        <p:origin x="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125709185950152"/>
          <c:y val="5.8183750698663148E-2"/>
          <c:w val="0.55874290814049854"/>
          <c:h val="0.88363249860267368"/>
        </c:manualLayout>
      </c:layout>
      <c:barChart>
        <c:barDir val="bar"/>
        <c:grouping val="stacked"/>
        <c:varyColors val="0"/>
        <c:ser>
          <c:idx val="0"/>
          <c:order val="0"/>
          <c:tx>
            <c:strRef>
              <c:f>Sheet1!$B$1</c:f>
              <c:strCache>
                <c:ptCount val="1"/>
                <c:pt idx="0">
                  <c:v> </c:v>
                </c:pt>
              </c:strCache>
            </c:strRef>
          </c:tx>
          <c:spPr>
            <a:solidFill>
              <a:srgbClr val="328150"/>
            </a:solidFill>
            <a:ln w="9525">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Development and Support </c:v>
                </c:pt>
                <c:pt idx="1">
                  <c:v>Job Satisfaction</c:v>
                </c:pt>
                <c:pt idx="2">
                  <c:v>Leadership and Management </c:v>
                </c:pt>
                <c:pt idx="3">
                  <c:v>Team Culture </c:v>
                </c:pt>
                <c:pt idx="4">
                  <c:v>Agency Culture </c:v>
                </c:pt>
                <c:pt idx="5">
                  <c:v>State of New Mexico Culture </c:v>
                </c:pt>
              </c:strCache>
            </c:strRef>
          </c:cat>
          <c:val>
            <c:numRef>
              <c:f>Sheet1!$B$3:$B$8</c:f>
              <c:numCache>
                <c:formatCode>0%</c:formatCode>
                <c:ptCount val="6"/>
                <c:pt idx="0">
                  <c:v>0.72</c:v>
                </c:pt>
                <c:pt idx="1">
                  <c:v>0.82</c:v>
                </c:pt>
                <c:pt idx="2">
                  <c:v>0.94</c:v>
                </c:pt>
                <c:pt idx="3">
                  <c:v>0.83</c:v>
                </c:pt>
                <c:pt idx="4">
                  <c:v>0.78</c:v>
                </c:pt>
                <c:pt idx="5">
                  <c:v>0.84</c:v>
                </c:pt>
              </c:numCache>
            </c:numRef>
          </c:val>
          <c:extLst>
            <c:ext xmlns:c16="http://schemas.microsoft.com/office/drawing/2014/chart" uri="{C3380CC4-5D6E-409C-BE32-E72D297353CC}">
              <c16:uniqueId val="{00000000-0A8B-4ED0-A04D-F920892E1FA2}"/>
            </c:ext>
          </c:extLst>
        </c:ser>
        <c:ser>
          <c:idx val="1"/>
          <c:order val="1"/>
          <c:tx>
            <c:strRef>
              <c:f>Sheet1!$C$1</c:f>
              <c:strCache>
                <c:ptCount val="1"/>
                <c:pt idx="0">
                  <c:v>Column2</c:v>
                </c:pt>
              </c:strCache>
            </c:strRef>
          </c:tx>
          <c:spPr>
            <a:solidFill>
              <a:schemeClr val="bg1"/>
            </a:solidFill>
            <a:ln>
              <a:solidFill>
                <a:schemeClr val="tx1"/>
              </a:solidFill>
            </a:ln>
            <a:effectLst/>
          </c:spPr>
          <c:invertIfNegative val="0"/>
          <c:dLbls>
            <c:delete val="1"/>
          </c:dLbls>
          <c:cat>
            <c:strRef>
              <c:f>Sheet1!$A$3:$A$8</c:f>
              <c:strCache>
                <c:ptCount val="6"/>
                <c:pt idx="0">
                  <c:v>Development and Support </c:v>
                </c:pt>
                <c:pt idx="1">
                  <c:v>Job Satisfaction</c:v>
                </c:pt>
                <c:pt idx="2">
                  <c:v>Leadership and Management </c:v>
                </c:pt>
                <c:pt idx="3">
                  <c:v>Team Culture </c:v>
                </c:pt>
                <c:pt idx="4">
                  <c:v>Agency Culture </c:v>
                </c:pt>
                <c:pt idx="5">
                  <c:v>State of New Mexico Culture </c:v>
                </c:pt>
              </c:strCache>
            </c:strRef>
          </c:cat>
          <c:val>
            <c:numRef>
              <c:f>Sheet1!$C$3:$C$8</c:f>
              <c:numCache>
                <c:formatCode>0%</c:formatCode>
                <c:ptCount val="6"/>
                <c:pt idx="0">
                  <c:v>0.28000000000000003</c:v>
                </c:pt>
                <c:pt idx="1">
                  <c:v>0.18</c:v>
                </c:pt>
                <c:pt idx="2">
                  <c:v>0.06</c:v>
                </c:pt>
                <c:pt idx="3">
                  <c:v>0.17</c:v>
                </c:pt>
                <c:pt idx="4">
                  <c:v>0.22</c:v>
                </c:pt>
                <c:pt idx="5">
                  <c:v>0.16</c:v>
                </c:pt>
              </c:numCache>
            </c:numRef>
          </c:val>
          <c:extLst>
            <c:ext xmlns:c16="http://schemas.microsoft.com/office/drawing/2014/chart" uri="{C3380CC4-5D6E-409C-BE32-E72D297353CC}">
              <c16:uniqueId val="{00000001-0A8B-4ED0-A04D-F920892E1FA2}"/>
            </c:ext>
          </c:extLst>
        </c:ser>
        <c:dLbls>
          <c:dLblPos val="ctr"/>
          <c:showLegendKey val="0"/>
          <c:showVal val="1"/>
          <c:showCatName val="0"/>
          <c:showSerName val="0"/>
          <c:showPercent val="0"/>
          <c:showBubbleSize val="0"/>
        </c:dLbls>
        <c:gapWidth val="182"/>
        <c:overlap val="100"/>
        <c:axId val="717649632"/>
        <c:axId val="1259293872"/>
      </c:barChart>
      <c:catAx>
        <c:axId val="717649632"/>
        <c:scaling>
          <c:orientation val="minMax"/>
        </c:scaling>
        <c:delete val="0"/>
        <c:axPos val="l"/>
        <c:numFmt formatCode="General" sourceLinked="1"/>
        <c:majorTickMark val="none"/>
        <c:minorTickMark val="none"/>
        <c:tickLblPos val="low"/>
        <c:spPr>
          <a:noFill/>
          <a:ln w="9525" cap="flat" cmpd="sng" algn="ctr">
            <a:noFill/>
            <a:round/>
          </a:ln>
          <a:effectLst/>
          <a:extLst>
            <a:ext uri="{91240B29-F687-4F45-9708-019B960494DF}">
              <a14:hiddenLine xmlns:a14="http://schemas.microsoft.com/office/drawing/2010/main" w="9525" cap="flat" cmpd="sng" algn="ctr">
                <a:solidFill>
                  <a:srgbClr val="0A0A0A">
                    <a:lumMod val="15000"/>
                    <a:lumOff val="85000"/>
                  </a:srgbClr>
                </a:solidFill>
                <a:round/>
              </a14:hiddenLine>
            </a:ext>
          </a:ex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59293872"/>
        <c:crosses val="autoZero"/>
        <c:auto val="1"/>
        <c:lblAlgn val="ctr"/>
        <c:lblOffset val="100"/>
        <c:noMultiLvlLbl val="0"/>
      </c:catAx>
      <c:valAx>
        <c:axId val="1259293872"/>
        <c:scaling>
          <c:orientation val="minMax"/>
        </c:scaling>
        <c:delete val="1"/>
        <c:axPos val="b"/>
        <c:majorGridlines>
          <c:spPr>
            <a:ln w="3175" cap="flat" cmpd="sng" algn="ctr">
              <a:solidFill>
                <a:schemeClr val="bg1"/>
              </a:solidFill>
              <a:round/>
            </a:ln>
            <a:effectLst/>
          </c:spPr>
        </c:majorGridlines>
        <c:numFmt formatCode="0%" sourceLinked="1"/>
        <c:majorTickMark val="none"/>
        <c:minorTickMark val="none"/>
        <c:tickLblPos val="low"/>
        <c:crossAx val="717649632"/>
        <c:crosses val="autoZero"/>
        <c:crossBetween val="between"/>
      </c:valAx>
      <c:spPr>
        <a:noFill/>
        <a:ln>
          <a:noFill/>
        </a:ln>
        <a:effectLst/>
        <a:extLs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30B72-2F70-4FFB-9285-297F039AD3C7}"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46D3C-E058-4204-B614-77CE804BE3F2}" type="slidenum">
              <a:rPr lang="en-US" smtClean="0"/>
              <a:t>‹#›</a:t>
            </a:fld>
            <a:endParaRPr lang="en-US"/>
          </a:p>
        </p:txBody>
      </p:sp>
    </p:spTree>
    <p:extLst>
      <p:ext uri="{BB962C8B-B14F-4D97-AF65-F5344CB8AC3E}">
        <p14:creationId xmlns:p14="http://schemas.microsoft.com/office/powerpoint/2010/main" val="60443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846D3C-E058-4204-B614-77CE804BE3F2}" type="slidenum">
              <a:rPr lang="en-US" smtClean="0"/>
              <a:t>1</a:t>
            </a:fld>
            <a:endParaRPr lang="en-US"/>
          </a:p>
        </p:txBody>
      </p:sp>
    </p:spTree>
    <p:extLst>
      <p:ext uri="{BB962C8B-B14F-4D97-AF65-F5344CB8AC3E}">
        <p14:creationId xmlns:p14="http://schemas.microsoft.com/office/powerpoint/2010/main" val="473171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846D3C-E058-4204-B614-77CE804BE3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759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solidFill>
                <a:prstClr val="black"/>
              </a:solidFill>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3F846D3C-E058-4204-B614-77CE804BE3F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60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846D3C-E058-4204-B614-77CE804BE3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084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846D3C-E058-4204-B614-77CE804BE3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4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846D3C-E058-4204-B614-77CE804BE3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683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846D3C-E058-4204-B614-77CE804BE3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463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846D3C-E058-4204-B614-77CE804BE3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33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846D3C-E058-4204-B614-77CE804BE3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716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846D3C-E058-4204-B614-77CE804BE3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4314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846D3C-E058-4204-B614-77CE804BE3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404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4AA8CB-D79E-FA6D-1135-136E3AEB613A}"/>
              </a:ext>
            </a:extLst>
          </p:cNvPr>
          <p:cNvPicPr>
            <a:picLocks noChangeAspect="1"/>
          </p:cNvPicPr>
          <p:nvPr userDrawn="1"/>
        </p:nvPicPr>
        <p:blipFill rotWithShape="1">
          <a:blip r:embed="rId2">
            <a:duotone>
              <a:schemeClr val="accent4">
                <a:shade val="45000"/>
                <a:satMod val="135000"/>
              </a:schemeClr>
              <a:prstClr val="white"/>
            </a:duotone>
            <a:alphaModFix/>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8A4FF3A-9318-6734-5E94-CB97ADE8F092}"/>
              </a:ext>
            </a:extLst>
          </p:cNvPr>
          <p:cNvSpPr/>
          <p:nvPr userDrawn="1"/>
        </p:nvSpPr>
        <p:spPr>
          <a:xfrm>
            <a:off x="0" y="0"/>
            <a:ext cx="12192000" cy="6858000"/>
          </a:xfrm>
          <a:prstGeom prst="rect">
            <a:avLst/>
          </a:prstGeom>
          <a:gradFill flip="none" rotWithShape="1">
            <a:gsLst>
              <a:gs pos="0">
                <a:schemeClr val="bg1">
                  <a:alpha val="80000"/>
                  <a:lumMod val="71000"/>
                </a:schemeClr>
              </a:gs>
              <a:gs pos="28000">
                <a:schemeClr val="accent1">
                  <a:lumMod val="76000"/>
                  <a:alpha val="51000"/>
                </a:schemeClr>
              </a:gs>
              <a:gs pos="76000">
                <a:schemeClr val="accent1">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 Placeholder 3">
            <a:extLst>
              <a:ext uri="{FF2B5EF4-FFF2-40B4-BE49-F238E27FC236}">
                <a16:creationId xmlns:a16="http://schemas.microsoft.com/office/drawing/2014/main" id="{57C5D02E-3885-9986-6D5A-A1C7C76A18CE}"/>
              </a:ext>
            </a:extLst>
          </p:cNvPr>
          <p:cNvSpPr txBox="1">
            <a:spLocks/>
          </p:cNvSpPr>
          <p:nvPr userDrawn="1"/>
        </p:nvSpPr>
        <p:spPr>
          <a:xfrm>
            <a:off x="709042" y="3429000"/>
            <a:ext cx="6535038" cy="54916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marR="0" lvl="1" indent="0" algn="l" defTabSz="914400" rtl="0" eaLnBrk="1" fontAlgn="auto" latinLnBrk="0" hangingPunct="1">
              <a:lnSpc>
                <a:spcPct val="100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all" spc="300" normalizeH="0" baseline="0" noProof="0">
                <a:ln>
                  <a:noFill/>
                </a:ln>
                <a:solidFill>
                  <a:schemeClr val="tx2">
                    <a:lumMod val="20000"/>
                    <a:lumOff val="80000"/>
                  </a:schemeClr>
                </a:solidFill>
                <a:effectLst/>
                <a:uLnTx/>
                <a:uFillTx/>
                <a:latin typeface="+mj-lt"/>
                <a:ea typeface="Cambria" panose="02040503050406030204" pitchFamily="18" charset="0"/>
                <a:cs typeface="Open Sans" panose="020B0606030504020204" pitchFamily="34" charset="0"/>
              </a:rPr>
              <a:t>Study of State Personnel Act and Classification and Compensation System</a:t>
            </a:r>
          </a:p>
        </p:txBody>
      </p:sp>
      <p:sp>
        <p:nvSpPr>
          <p:cNvPr id="10" name="Text Placeholder 3">
            <a:extLst>
              <a:ext uri="{FF2B5EF4-FFF2-40B4-BE49-F238E27FC236}">
                <a16:creationId xmlns:a16="http://schemas.microsoft.com/office/drawing/2014/main" id="{5B8FFE8B-FD97-7301-4780-C74CC868338D}"/>
              </a:ext>
            </a:extLst>
          </p:cNvPr>
          <p:cNvSpPr txBox="1">
            <a:spLocks/>
          </p:cNvSpPr>
          <p:nvPr userDrawn="1"/>
        </p:nvSpPr>
        <p:spPr>
          <a:xfrm>
            <a:off x="709042" y="3978166"/>
            <a:ext cx="9879768" cy="1566394"/>
          </a:xfrm>
          <a:prstGeom prst="rect">
            <a:avLst/>
          </a:prstGeom>
          <a:noFill/>
          <a:ln>
            <a:noFill/>
          </a:ln>
        </p:spPr>
        <p:style>
          <a:lnRef idx="2">
            <a:schemeClr val="dk1"/>
          </a:lnRef>
          <a:fillRef idx="1">
            <a:schemeClr val="lt1"/>
          </a:fillRef>
          <a:effectRef idx="0">
            <a:schemeClr val="dk1"/>
          </a:effectRef>
          <a:fontRef idx="minor">
            <a:schemeClr val="dk1"/>
          </a:fontRef>
        </p:style>
        <p:txBody>
          <a:bodyPr anchor="t"/>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5888" marR="0" lvl="1" indent="0" algn="l" defTabSz="914400" rtl="0" eaLnBrk="1" fontAlgn="auto" latinLnBrk="0" hangingPunct="1">
              <a:lnSpc>
                <a:spcPct val="100000"/>
              </a:lnSpc>
              <a:spcBef>
                <a:spcPts val="0"/>
              </a:spcBef>
              <a:spcAft>
                <a:spcPts val="0"/>
              </a:spcAft>
              <a:buClr>
                <a:srgbClr val="787878"/>
              </a:buClr>
              <a:buSzPct val="75000"/>
              <a:buFont typeface="Arial" panose="020B0604020202020204" pitchFamily="34" charset="0"/>
              <a:buNone/>
              <a:tabLst/>
              <a:defRPr/>
            </a:pPr>
            <a:r>
              <a:rPr kumimoji="0" lang="en-US" sz="3600" b="1" i="0" u="none" strike="noStrike" kern="1200" cap="all" spc="300" normalizeH="0" baseline="0" noProof="0" dirty="0">
                <a:ln>
                  <a:noFill/>
                </a:ln>
                <a:solidFill>
                  <a:schemeClr val="bg1"/>
                </a:solidFill>
                <a:effectLst>
                  <a:outerShdw blurRad="38100" dist="38100" dir="2700000" algn="tl">
                    <a:srgbClr val="000000">
                      <a:alpha val="43137"/>
                    </a:srgbClr>
                  </a:outerShdw>
                </a:effectLst>
                <a:uLnTx/>
                <a:uFillTx/>
                <a:latin typeface="Open Sans" panose="020B0606030504020204" pitchFamily="34" charset="0"/>
                <a:ea typeface="Open Sans" panose="020B0606030504020204" pitchFamily="34" charset="0"/>
                <a:cs typeface="Open Sans" panose="020B0606030504020204" pitchFamily="34" charset="0"/>
              </a:rPr>
              <a:t>Deloitte Project Summary</a:t>
            </a:r>
          </a:p>
          <a:p>
            <a:pPr marL="115888" marR="0" lvl="1" indent="0" algn="l" defTabSz="914400" rtl="0" eaLnBrk="1" fontAlgn="auto" latinLnBrk="0" hangingPunct="1">
              <a:lnSpc>
                <a:spcPct val="100000"/>
              </a:lnSpc>
              <a:spcBef>
                <a:spcPts val="0"/>
              </a:spcBef>
              <a:spcAft>
                <a:spcPts val="0"/>
              </a:spcAft>
              <a:buClr>
                <a:srgbClr val="787878"/>
              </a:buClr>
              <a:buSzPct val="75000"/>
              <a:buFont typeface="Arial" panose="020B0604020202020204" pitchFamily="34" charset="0"/>
              <a:buNone/>
              <a:tabLst/>
              <a:defRPr/>
            </a:pPr>
            <a:endParaRPr kumimoji="0" lang="en-US" sz="2000" b="1" i="0" u="none" strike="noStrike" kern="1200" cap="all"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15888" marR="0" lvl="1" indent="0" algn="l" defTabSz="914400" rtl="0" eaLnBrk="1" fontAlgn="auto" latinLnBrk="0" hangingPunct="1">
              <a:lnSpc>
                <a:spcPct val="100000"/>
              </a:lnSpc>
              <a:spcBef>
                <a:spcPts val="0"/>
              </a:spcBef>
              <a:spcAft>
                <a:spcPts val="0"/>
              </a:spcAft>
              <a:buClr>
                <a:srgbClr val="787878"/>
              </a:buClr>
              <a:buSzPct val="75000"/>
              <a:buFont typeface="Arial" panose="020B0604020202020204" pitchFamily="34" charset="0"/>
              <a:buNone/>
              <a:tabLst/>
              <a:defRPr/>
            </a:pPr>
            <a:r>
              <a:rPr kumimoji="0" lang="en-US" sz="2000" b="1" i="0" u="none" strike="noStrike" kern="1200" cap="all"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Legislative Finance Committee Hearing</a:t>
            </a:r>
          </a:p>
          <a:p>
            <a:pPr marL="115888" marR="0" lvl="1" indent="0" algn="l" defTabSz="914400" rtl="0" eaLnBrk="1" fontAlgn="auto" latinLnBrk="0" hangingPunct="1">
              <a:lnSpc>
                <a:spcPct val="100000"/>
              </a:lnSpc>
              <a:spcBef>
                <a:spcPts val="0"/>
              </a:spcBef>
              <a:spcAft>
                <a:spcPts val="0"/>
              </a:spcAft>
              <a:buClr>
                <a:srgbClr val="787878"/>
              </a:buClr>
              <a:buSzPct val="75000"/>
              <a:buFont typeface="Arial" panose="020B0604020202020204" pitchFamily="34" charset="0"/>
              <a:buNone/>
              <a:tabLst/>
              <a:defRPr/>
            </a:pPr>
            <a:r>
              <a:rPr kumimoji="0" lang="en-US" sz="2000" b="1" i="0" u="none" strike="noStrike" kern="1200" cap="all"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may 14, 2024</a:t>
            </a:r>
          </a:p>
        </p:txBody>
      </p:sp>
      <p:sp>
        <p:nvSpPr>
          <p:cNvPr id="12" name="Text Placeholder 3">
            <a:extLst>
              <a:ext uri="{FF2B5EF4-FFF2-40B4-BE49-F238E27FC236}">
                <a16:creationId xmlns:a16="http://schemas.microsoft.com/office/drawing/2014/main" id="{432EFF56-413C-7BB1-B0B4-28BBD60969E7}"/>
              </a:ext>
            </a:extLst>
          </p:cNvPr>
          <p:cNvSpPr txBox="1">
            <a:spLocks/>
          </p:cNvSpPr>
          <p:nvPr userDrawn="1"/>
        </p:nvSpPr>
        <p:spPr>
          <a:xfrm>
            <a:off x="2759833" y="1984936"/>
            <a:ext cx="4660469" cy="47951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0" normalizeH="0" baseline="0" noProof="0">
                <a:ln>
                  <a:noFill/>
                </a:ln>
                <a:solidFill>
                  <a:schemeClr val="tx2">
                    <a:lumMod val="20000"/>
                    <a:lumOff val="8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State of New Mexico </a:t>
            </a:r>
          </a:p>
          <a:p>
            <a:pPr marL="0" marR="0" lvl="1" indent="0" algn="l" defTabSz="914400" rtl="0" eaLnBrk="1" fontAlgn="auto" latinLnBrk="0" hangingPunct="1">
              <a:lnSpc>
                <a:spcPct val="100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0" normalizeH="0" baseline="0" noProof="0">
                <a:ln>
                  <a:noFill/>
                </a:ln>
                <a:solidFill>
                  <a:schemeClr val="tx2">
                    <a:lumMod val="20000"/>
                    <a:lumOff val="8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Legislative Finance Committee, </a:t>
            </a:r>
          </a:p>
          <a:p>
            <a:pPr marL="0" marR="0" lvl="1" indent="0" algn="l" defTabSz="914400" rtl="0" eaLnBrk="1" fontAlgn="auto" latinLnBrk="0" hangingPunct="1">
              <a:lnSpc>
                <a:spcPct val="100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0" normalizeH="0" baseline="0" noProof="0">
                <a:ln>
                  <a:noFill/>
                </a:ln>
                <a:solidFill>
                  <a:schemeClr val="tx2">
                    <a:lumMod val="20000"/>
                    <a:lumOff val="8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Department of Finance and Administration, </a:t>
            </a:r>
          </a:p>
          <a:p>
            <a:pPr marL="0" marR="0" lvl="1" indent="0" algn="l" defTabSz="914400" rtl="0" eaLnBrk="1" fontAlgn="auto" latinLnBrk="0" hangingPunct="1">
              <a:lnSpc>
                <a:spcPct val="100000"/>
              </a:lnSpc>
              <a:spcBef>
                <a:spcPts val="500"/>
              </a:spcBef>
              <a:spcAft>
                <a:spcPts val="0"/>
              </a:spcAft>
              <a:buClr>
                <a:srgbClr val="787878"/>
              </a:buClr>
              <a:buSzPct val="75000"/>
              <a:buFont typeface="Arial" panose="020B0604020202020204" pitchFamily="34" charset="0"/>
              <a:buNone/>
              <a:tabLst/>
              <a:defRPr/>
            </a:pPr>
            <a:r>
              <a:rPr kumimoji="0" lang="en-US" sz="1600" b="1" i="0" u="none" strike="noStrike" kern="1200" cap="none" spc="0" normalizeH="0" baseline="0" noProof="0">
                <a:ln>
                  <a:noFill/>
                </a:ln>
                <a:solidFill>
                  <a:schemeClr val="tx2">
                    <a:lumMod val="20000"/>
                    <a:lumOff val="80000"/>
                  </a:schemeClr>
                </a:solidFill>
                <a:effectLst/>
                <a:uLnTx/>
                <a:uFillTx/>
                <a:latin typeface="Open Sans" panose="020B0606030504020204" pitchFamily="34" charset="0"/>
                <a:ea typeface="Open Sans" panose="020B0606030504020204" pitchFamily="34" charset="0"/>
                <a:cs typeface="Open Sans" panose="020B0606030504020204" pitchFamily="34" charset="0"/>
              </a:rPr>
              <a:t>and State Personnel Office</a:t>
            </a:r>
            <a:endParaRPr kumimoji="0" lang="en-US" sz="1600" b="0" i="0" u="none" strike="noStrike" kern="1200" cap="none" spc="0" normalizeH="0" baseline="0" noProof="0">
              <a:ln>
                <a:noFill/>
              </a:ln>
              <a:solidFill>
                <a:schemeClr val="tx2">
                  <a:lumMod val="20000"/>
                  <a:lumOff val="80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Placeholder 4">
            <a:extLst>
              <a:ext uri="{FF2B5EF4-FFF2-40B4-BE49-F238E27FC236}">
                <a16:creationId xmlns:a16="http://schemas.microsoft.com/office/drawing/2014/main" id="{4C39EB1F-E9F7-B36B-7984-B27F1F4B12A0}"/>
              </a:ext>
            </a:extLst>
          </p:cNvPr>
          <p:cNvPicPr>
            <a:picLocks noChangeAspect="1"/>
          </p:cNvPicPr>
          <p:nvPr userDrawn="1"/>
        </p:nvPicPr>
        <p:blipFill>
          <a:blip r:embed="rId3"/>
          <a:srcRect t="75" b="75"/>
          <a:stretch>
            <a:fillRect/>
          </a:stretch>
        </p:blipFill>
        <p:spPr>
          <a:xfrm>
            <a:off x="822960" y="1388517"/>
            <a:ext cx="1672350" cy="16723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4527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Breadcrumb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6DB8BA0-B4CF-46AF-A281-688670F1F978}"/>
              </a:ext>
            </a:extLst>
          </p:cNvPr>
          <p:cNvSpPr>
            <a:spLocks noGrp="1"/>
          </p:cNvSpPr>
          <p:nvPr>
            <p:ph type="body" sz="quarter" idx="13" hasCustomPrompt="1"/>
          </p:nvPr>
        </p:nvSpPr>
        <p:spPr>
          <a:xfrm>
            <a:off x="463295" y="623706"/>
            <a:ext cx="11277600" cy="453696"/>
          </a:xfrm>
        </p:spPr>
        <p:txBody>
          <a:bodyPr>
            <a:noAutofit/>
          </a:bodyPr>
          <a:lstStyle>
            <a:lvl1pPr marL="0" indent="0">
              <a:buNone/>
              <a:defRPr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b="1">
                <a:latin typeface="Open Sans" panose="020B0606030504020204" pitchFamily="34" charset="0"/>
                <a:ea typeface="Open Sans" panose="020B0606030504020204" pitchFamily="34" charset="0"/>
                <a:cs typeface="Open Sans" panose="020B0606030504020204" pitchFamily="34" charset="0"/>
              </a:rPr>
              <a:t>Slide Title</a:t>
            </a:r>
            <a:endParaRPr lang="en-US"/>
          </a:p>
        </p:txBody>
      </p:sp>
      <p:sp>
        <p:nvSpPr>
          <p:cNvPr id="14" name="Text Placeholder 10">
            <a:extLst>
              <a:ext uri="{FF2B5EF4-FFF2-40B4-BE49-F238E27FC236}">
                <a16:creationId xmlns:a16="http://schemas.microsoft.com/office/drawing/2014/main" id="{2E9A9D88-44BD-4ECC-B887-C37CB48D9499}"/>
              </a:ext>
            </a:extLst>
          </p:cNvPr>
          <p:cNvSpPr>
            <a:spLocks noGrp="1"/>
          </p:cNvSpPr>
          <p:nvPr>
            <p:ph type="body" sz="quarter" idx="14" hasCustomPrompt="1"/>
          </p:nvPr>
        </p:nvSpPr>
        <p:spPr>
          <a:xfrm>
            <a:off x="463295" y="1050544"/>
            <a:ext cx="11277600" cy="453696"/>
          </a:xfrm>
        </p:spPr>
        <p:txBody>
          <a:bodyPr>
            <a:noAutofit/>
          </a:bodyPr>
          <a:lstStyle>
            <a:lvl1pPr marL="0" indent="0">
              <a:buNone/>
              <a:defRPr sz="1400" b="0">
                <a:latin typeface="Open Sans" panose="020B0606030504020204" pitchFamily="34" charset="0"/>
                <a:ea typeface="Open Sans" panose="020B0606030504020204" pitchFamily="34" charset="0"/>
                <a:cs typeface="Open Sans" panose="020B0606030504020204" pitchFamily="34" charset="0"/>
              </a:defRPr>
            </a:lvl1pPr>
          </a:lstStyle>
          <a:p>
            <a:pPr lvl="0"/>
            <a:r>
              <a:rPr lang="en-US" b="1">
                <a:latin typeface="Open Sans" panose="020B0606030504020204" pitchFamily="34" charset="0"/>
                <a:ea typeface="Open Sans" panose="020B0606030504020204" pitchFamily="34" charset="0"/>
                <a:cs typeface="Open Sans" panose="020B0606030504020204" pitchFamily="34" charset="0"/>
              </a:rPr>
              <a:t>Strap Line</a:t>
            </a:r>
            <a:endParaRPr lang="en-US"/>
          </a:p>
        </p:txBody>
      </p:sp>
      <p:sp>
        <p:nvSpPr>
          <p:cNvPr id="2" name="Text Placeholder 3">
            <a:extLst>
              <a:ext uri="{FF2B5EF4-FFF2-40B4-BE49-F238E27FC236}">
                <a16:creationId xmlns:a16="http://schemas.microsoft.com/office/drawing/2014/main" id="{DA55684F-239C-BDCC-60B8-1E93181182EF}"/>
              </a:ext>
            </a:extLst>
          </p:cNvPr>
          <p:cNvSpPr txBox="1">
            <a:spLocks/>
          </p:cNvSpPr>
          <p:nvPr userDrawn="1"/>
        </p:nvSpPr>
        <p:spPr>
          <a:xfrm>
            <a:off x="10806554" y="201070"/>
            <a:ext cx="1283846" cy="47951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500"/>
              </a:spcBef>
              <a:spcAft>
                <a:spcPts val="0"/>
              </a:spcAft>
              <a:buClr>
                <a:srgbClr val="787878"/>
              </a:buClr>
              <a:buSzPct val="75000"/>
              <a:buFont typeface="Arial" panose="020B0604020202020204" pitchFamily="34" charset="0"/>
              <a:buNone/>
              <a:tabLst/>
              <a:defRPr/>
            </a:pPr>
            <a:r>
              <a:rPr kumimoji="0" lang="en-US" sz="1000" b="1" i="0" u="none" strike="noStrike" kern="1200" cap="none" spc="0" normalizeH="0" baseline="0" noProof="0">
                <a:ln>
                  <a:noFill/>
                </a:ln>
                <a:solidFill>
                  <a:srgbClr val="00395D"/>
                </a:solidFill>
                <a:effectLst/>
                <a:uLnTx/>
                <a:uFillTx/>
                <a:latin typeface="Open Sans" panose="020B0606030504020204" pitchFamily="34" charset="0"/>
                <a:ea typeface="Open Sans" panose="020B0606030504020204" pitchFamily="34" charset="0"/>
                <a:cs typeface="Open Sans" panose="020B0606030504020204" pitchFamily="34" charset="0"/>
              </a:rPr>
              <a:t>New Mexico LFC, DFA, and SPO</a:t>
            </a:r>
            <a:endParaRPr kumimoji="0" lang="en-US" sz="1000" b="0" i="0" u="none" strike="noStrike" kern="1200" cap="none" spc="0" normalizeH="0" baseline="0" noProof="0">
              <a:ln>
                <a:noFill/>
              </a:ln>
              <a:solidFill>
                <a:srgbClr val="00395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A86B1278-AE27-A548-F926-945B6425AEC3}"/>
              </a:ext>
            </a:extLst>
          </p:cNvPr>
          <p:cNvPicPr>
            <a:picLocks noChangeAspect="1"/>
          </p:cNvPicPr>
          <p:nvPr userDrawn="1"/>
        </p:nvPicPr>
        <p:blipFill>
          <a:blip r:embed="rId2"/>
          <a:stretch>
            <a:fillRect/>
          </a:stretch>
        </p:blipFill>
        <p:spPr>
          <a:xfrm>
            <a:off x="9955577" y="65812"/>
            <a:ext cx="850977" cy="754380"/>
          </a:xfrm>
          <a:prstGeom prst="rect">
            <a:avLst/>
          </a:prstGeom>
        </p:spPr>
      </p:pic>
      <p:sp>
        <p:nvSpPr>
          <p:cNvPr id="4" name="Text Placeholder 3">
            <a:extLst>
              <a:ext uri="{FF2B5EF4-FFF2-40B4-BE49-F238E27FC236}">
                <a16:creationId xmlns:a16="http://schemas.microsoft.com/office/drawing/2014/main" id="{D5576E98-C0FD-C2CB-B6ED-010B74176C7B}"/>
              </a:ext>
            </a:extLst>
          </p:cNvPr>
          <p:cNvSpPr txBox="1">
            <a:spLocks/>
          </p:cNvSpPr>
          <p:nvPr userDrawn="1"/>
        </p:nvSpPr>
        <p:spPr>
          <a:xfrm>
            <a:off x="471004" y="390746"/>
            <a:ext cx="3657600" cy="1516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900" b="1" kern="1200" cap="all"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3" name="Text Placeholder 10">
            <a:extLst>
              <a:ext uri="{FF2B5EF4-FFF2-40B4-BE49-F238E27FC236}">
                <a16:creationId xmlns:a16="http://schemas.microsoft.com/office/drawing/2014/main" id="{4029B145-CD8A-2B19-E5BD-102B005465BE}"/>
              </a:ext>
            </a:extLst>
          </p:cNvPr>
          <p:cNvSpPr>
            <a:spLocks noGrp="1"/>
          </p:cNvSpPr>
          <p:nvPr>
            <p:ph type="body" sz="quarter" idx="16" hasCustomPrompt="1"/>
          </p:nvPr>
        </p:nvSpPr>
        <p:spPr>
          <a:xfrm>
            <a:off x="471005" y="390746"/>
            <a:ext cx="2818385" cy="151680"/>
          </a:xfrm>
        </p:spPr>
        <p:txBody>
          <a:bodyPr>
            <a:noAutofit/>
          </a:bodyPr>
          <a:lstStyle>
            <a:lvl1pPr marL="0" indent="0">
              <a:buNone/>
              <a:defRPr sz="900" b="1" cap="all"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b="1">
                <a:latin typeface="Open Sans" panose="020B0606030504020204" pitchFamily="34" charset="0"/>
                <a:ea typeface="Open Sans" panose="020B0606030504020204" pitchFamily="34" charset="0"/>
                <a:cs typeface="Open Sans" panose="020B0606030504020204" pitchFamily="34" charset="0"/>
              </a:rPr>
              <a:t>Overview</a:t>
            </a:r>
            <a:endParaRPr lang="en-US"/>
          </a:p>
        </p:txBody>
      </p:sp>
      <p:sp>
        <p:nvSpPr>
          <p:cNvPr id="8" name="Content Placeholder 7">
            <a:extLst>
              <a:ext uri="{FF2B5EF4-FFF2-40B4-BE49-F238E27FC236}">
                <a16:creationId xmlns:a16="http://schemas.microsoft.com/office/drawing/2014/main" id="{1B1C08B9-BDDB-8F00-85E9-73F2DFBFC94C}"/>
              </a:ext>
            </a:extLst>
          </p:cNvPr>
          <p:cNvSpPr>
            <a:spLocks noGrp="1"/>
          </p:cNvSpPr>
          <p:nvPr>
            <p:ph sz="quarter" idx="18" hasCustomPrompt="1"/>
          </p:nvPr>
        </p:nvSpPr>
        <p:spPr>
          <a:xfrm>
            <a:off x="10515600" y="6262688"/>
            <a:ext cx="1284288" cy="454025"/>
          </a:xfrm>
        </p:spPr>
        <p:txBody>
          <a:bodyPr anchor="b">
            <a:normAutofit/>
          </a:bodyPr>
          <a:lstStyle>
            <a:lvl1pPr marL="0" indent="0" algn="r">
              <a:buNone/>
              <a:defRPr sz="1050"/>
            </a:lvl1pPr>
          </a:lstStyle>
          <a:p>
            <a:pPr lvl="0"/>
            <a:fld id="{4270B727-CADC-49E5-8543-0DFF1407D4A7}" type="slidenum">
              <a:rPr lang="en-US" smtClean="0"/>
              <a:t>​</a:t>
            </a:fld>
            <a:endParaRPr lang="en-US"/>
          </a:p>
        </p:txBody>
      </p:sp>
    </p:spTree>
    <p:extLst>
      <p:ext uri="{BB962C8B-B14F-4D97-AF65-F5344CB8AC3E}">
        <p14:creationId xmlns:p14="http://schemas.microsoft.com/office/powerpoint/2010/main" val="39111521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ontent w/Breadcrumb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D6DB8BA0-B4CF-46AF-A281-688670F1F978}"/>
              </a:ext>
            </a:extLst>
          </p:cNvPr>
          <p:cNvSpPr>
            <a:spLocks noGrp="1"/>
          </p:cNvSpPr>
          <p:nvPr>
            <p:ph type="body" sz="quarter" idx="13" hasCustomPrompt="1"/>
          </p:nvPr>
        </p:nvSpPr>
        <p:spPr>
          <a:xfrm>
            <a:off x="463295" y="623706"/>
            <a:ext cx="11277600" cy="453696"/>
          </a:xfrm>
        </p:spPr>
        <p:txBody>
          <a:bodyPr>
            <a:noAutofit/>
          </a:bodyPr>
          <a:lstStyle>
            <a:lvl1pPr marL="0" indent="0">
              <a:buNone/>
              <a:defRPr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b="1">
                <a:latin typeface="Open Sans" panose="020B0606030504020204" pitchFamily="34" charset="0"/>
                <a:ea typeface="Open Sans" panose="020B0606030504020204" pitchFamily="34" charset="0"/>
                <a:cs typeface="Open Sans" panose="020B0606030504020204" pitchFamily="34" charset="0"/>
              </a:rPr>
              <a:t>Slide Title</a:t>
            </a:r>
            <a:endParaRPr lang="en-US"/>
          </a:p>
        </p:txBody>
      </p:sp>
      <p:sp>
        <p:nvSpPr>
          <p:cNvPr id="14" name="Text Placeholder 10">
            <a:extLst>
              <a:ext uri="{FF2B5EF4-FFF2-40B4-BE49-F238E27FC236}">
                <a16:creationId xmlns:a16="http://schemas.microsoft.com/office/drawing/2014/main" id="{2E9A9D88-44BD-4ECC-B887-C37CB48D9499}"/>
              </a:ext>
            </a:extLst>
          </p:cNvPr>
          <p:cNvSpPr>
            <a:spLocks noGrp="1"/>
          </p:cNvSpPr>
          <p:nvPr>
            <p:ph type="body" sz="quarter" idx="14" hasCustomPrompt="1"/>
          </p:nvPr>
        </p:nvSpPr>
        <p:spPr>
          <a:xfrm>
            <a:off x="463295" y="1050544"/>
            <a:ext cx="11277600" cy="453696"/>
          </a:xfrm>
        </p:spPr>
        <p:txBody>
          <a:bodyPr>
            <a:noAutofit/>
          </a:bodyPr>
          <a:lstStyle>
            <a:lvl1pPr marL="0" indent="0">
              <a:buNone/>
              <a:defRPr sz="1400" b="0">
                <a:latin typeface="Open Sans" panose="020B0606030504020204" pitchFamily="34" charset="0"/>
                <a:ea typeface="Open Sans" panose="020B0606030504020204" pitchFamily="34" charset="0"/>
                <a:cs typeface="Open Sans" panose="020B0606030504020204" pitchFamily="34" charset="0"/>
              </a:defRPr>
            </a:lvl1pPr>
          </a:lstStyle>
          <a:p>
            <a:pPr lvl="0"/>
            <a:r>
              <a:rPr lang="en-US" b="1">
                <a:latin typeface="Open Sans" panose="020B0606030504020204" pitchFamily="34" charset="0"/>
                <a:ea typeface="Open Sans" panose="020B0606030504020204" pitchFamily="34" charset="0"/>
                <a:cs typeface="Open Sans" panose="020B0606030504020204" pitchFamily="34" charset="0"/>
              </a:rPr>
              <a:t>Strap Line</a:t>
            </a:r>
            <a:endParaRPr lang="en-US"/>
          </a:p>
        </p:txBody>
      </p:sp>
      <p:sp>
        <p:nvSpPr>
          <p:cNvPr id="20" name="Text Placeholder 10">
            <a:extLst>
              <a:ext uri="{FF2B5EF4-FFF2-40B4-BE49-F238E27FC236}">
                <a16:creationId xmlns:a16="http://schemas.microsoft.com/office/drawing/2014/main" id="{027CCEFC-4972-41E7-BF94-647BC38C25C2}"/>
              </a:ext>
            </a:extLst>
          </p:cNvPr>
          <p:cNvSpPr>
            <a:spLocks noGrp="1"/>
          </p:cNvSpPr>
          <p:nvPr>
            <p:ph type="body" sz="quarter" idx="16" hasCustomPrompt="1"/>
          </p:nvPr>
        </p:nvSpPr>
        <p:spPr>
          <a:xfrm>
            <a:off x="471005" y="390746"/>
            <a:ext cx="2818385" cy="151680"/>
          </a:xfrm>
        </p:spPr>
        <p:txBody>
          <a:bodyPr>
            <a:noAutofit/>
          </a:bodyPr>
          <a:lstStyle>
            <a:lvl1pPr marL="0" indent="0">
              <a:buNone/>
              <a:defRPr sz="900" b="1" cap="all" baseline="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b="1">
                <a:latin typeface="Open Sans" panose="020B0606030504020204" pitchFamily="34" charset="0"/>
                <a:ea typeface="Open Sans" panose="020B0606030504020204" pitchFamily="34" charset="0"/>
                <a:cs typeface="Open Sans" panose="020B0606030504020204" pitchFamily="34" charset="0"/>
              </a:rPr>
              <a:t>Slide Title</a:t>
            </a:r>
            <a:endParaRPr lang="en-US"/>
          </a:p>
        </p:txBody>
      </p:sp>
      <p:sp>
        <p:nvSpPr>
          <p:cNvPr id="2" name="Text Placeholder 3">
            <a:extLst>
              <a:ext uri="{FF2B5EF4-FFF2-40B4-BE49-F238E27FC236}">
                <a16:creationId xmlns:a16="http://schemas.microsoft.com/office/drawing/2014/main" id="{DA55684F-239C-BDCC-60B8-1E93181182EF}"/>
              </a:ext>
            </a:extLst>
          </p:cNvPr>
          <p:cNvSpPr txBox="1">
            <a:spLocks/>
          </p:cNvSpPr>
          <p:nvPr userDrawn="1"/>
        </p:nvSpPr>
        <p:spPr>
          <a:xfrm>
            <a:off x="10806554" y="201070"/>
            <a:ext cx="1283846" cy="479512"/>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500"/>
              </a:spcBef>
              <a:spcAft>
                <a:spcPts val="0"/>
              </a:spcAft>
              <a:buClr>
                <a:srgbClr val="787878"/>
              </a:buClr>
              <a:buSzPct val="75000"/>
              <a:buFont typeface="Arial" panose="020B0604020202020204" pitchFamily="34" charset="0"/>
              <a:buNone/>
              <a:tabLst/>
              <a:defRPr/>
            </a:pPr>
            <a:r>
              <a:rPr kumimoji="0" lang="en-US" sz="1000" b="1" i="0" u="none" strike="noStrike" kern="1200" cap="none" spc="0" normalizeH="0" baseline="0" noProof="0">
                <a:ln>
                  <a:noFill/>
                </a:ln>
                <a:solidFill>
                  <a:srgbClr val="00395D"/>
                </a:solidFill>
                <a:effectLst/>
                <a:uLnTx/>
                <a:uFillTx/>
                <a:latin typeface="Open Sans" panose="020B0606030504020204" pitchFamily="34" charset="0"/>
                <a:ea typeface="Open Sans" panose="020B0606030504020204" pitchFamily="34" charset="0"/>
                <a:cs typeface="Open Sans" panose="020B0606030504020204" pitchFamily="34" charset="0"/>
              </a:rPr>
              <a:t>New Mexico LFC, DFA, and SPO</a:t>
            </a:r>
            <a:endParaRPr kumimoji="0" lang="en-US" sz="1000" b="0" i="0" u="none" strike="noStrike" kern="1200" cap="none" spc="0" normalizeH="0" baseline="0" noProof="0">
              <a:ln>
                <a:noFill/>
              </a:ln>
              <a:solidFill>
                <a:srgbClr val="00395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A86B1278-AE27-A548-F926-945B6425AEC3}"/>
              </a:ext>
            </a:extLst>
          </p:cNvPr>
          <p:cNvPicPr>
            <a:picLocks noChangeAspect="1"/>
          </p:cNvPicPr>
          <p:nvPr userDrawn="1"/>
        </p:nvPicPr>
        <p:blipFill>
          <a:blip r:embed="rId2"/>
          <a:stretch>
            <a:fillRect/>
          </a:stretch>
        </p:blipFill>
        <p:spPr>
          <a:xfrm>
            <a:off x="9955577" y="65812"/>
            <a:ext cx="850977" cy="754380"/>
          </a:xfrm>
          <a:prstGeom prst="rect">
            <a:avLst/>
          </a:prstGeom>
        </p:spPr>
      </p:pic>
      <p:sp>
        <p:nvSpPr>
          <p:cNvPr id="4" name="Content Placeholder 7">
            <a:extLst>
              <a:ext uri="{FF2B5EF4-FFF2-40B4-BE49-F238E27FC236}">
                <a16:creationId xmlns:a16="http://schemas.microsoft.com/office/drawing/2014/main" id="{566009CE-49A4-47C2-BB22-4616860F138D}"/>
              </a:ext>
            </a:extLst>
          </p:cNvPr>
          <p:cNvSpPr>
            <a:spLocks noGrp="1"/>
          </p:cNvSpPr>
          <p:nvPr>
            <p:ph sz="quarter" idx="18" hasCustomPrompt="1"/>
          </p:nvPr>
        </p:nvSpPr>
        <p:spPr>
          <a:xfrm>
            <a:off x="10515600" y="6262688"/>
            <a:ext cx="1284288" cy="454025"/>
          </a:xfrm>
        </p:spPr>
        <p:txBody>
          <a:bodyPr anchor="b">
            <a:normAutofit/>
          </a:bodyPr>
          <a:lstStyle>
            <a:lvl1pPr marL="0" indent="0" algn="r">
              <a:buNone/>
              <a:defRPr sz="1050"/>
            </a:lvl1pPr>
          </a:lstStyle>
          <a:p>
            <a:pPr lvl="0"/>
            <a:fld id="{4270B727-CADC-49E5-8543-0DFF1407D4A7}" type="slidenum">
              <a:rPr lang="en-US" smtClean="0"/>
              <a:t>​</a:t>
            </a:fld>
            <a:endParaRPr lang="en-US"/>
          </a:p>
        </p:txBody>
      </p:sp>
    </p:spTree>
    <p:extLst>
      <p:ext uri="{BB962C8B-B14F-4D97-AF65-F5344CB8AC3E}">
        <p14:creationId xmlns:p14="http://schemas.microsoft.com/office/powerpoint/2010/main" val="98562556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903EC1-E283-46F1-B081-19F282A5DB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E45A01-2BBE-48D3-AE03-FF581552B5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a:extLst>
              <a:ext uri="{FF2B5EF4-FFF2-40B4-BE49-F238E27FC236}">
                <a16:creationId xmlns:a16="http://schemas.microsoft.com/office/drawing/2014/main" id="{C58156B5-03A1-47FA-A27E-8E9E28A03EBB}"/>
              </a:ext>
            </a:extLst>
          </p:cNvPr>
          <p:cNvSpPr txBox="1"/>
          <p:nvPr userDrawn="1"/>
        </p:nvSpPr>
        <p:spPr>
          <a:xfrm>
            <a:off x="298450" y="6617901"/>
            <a:ext cx="5355167" cy="138499"/>
          </a:xfrm>
          <a:prstGeom prst="rect">
            <a:avLst/>
          </a:prstGeom>
          <a:noFill/>
        </p:spPr>
        <p:txBody>
          <a:bodyPr vert="horz" wrap="square" lIns="0" tIns="0" rIns="0" bIns="0" rtlCol="0" anchor="t">
            <a:noAutofit/>
          </a:bodyPr>
          <a:lstStyle/>
          <a:p>
            <a:pPr marL="0" indent="0" algn="l" defTabSz="914400" rtl="0" eaLnBrk="1" latinLnBrk="0" hangingPunct="1">
              <a:buNone/>
            </a:pPr>
            <a:r>
              <a:rPr lang="en-US" sz="700" b="0">
                <a:solidFill>
                  <a:schemeClr val="tx1"/>
                </a:solidFill>
                <a:latin typeface="+mn-lt"/>
              </a:rPr>
              <a:t>Copyright © 2024 Deloitte Development LLC. All rights reserved.</a:t>
            </a:r>
          </a:p>
        </p:txBody>
      </p:sp>
      <p:graphicFrame>
        <p:nvGraphicFramePr>
          <p:cNvPr id="6" name="Draft Stamp">
            <a:extLst>
              <a:ext uri="{FF2B5EF4-FFF2-40B4-BE49-F238E27FC236}">
                <a16:creationId xmlns:a16="http://schemas.microsoft.com/office/drawing/2014/main" id="{4955D2A5-3FCF-7A37-AE4C-831D502B78E7}"/>
              </a:ext>
            </a:extLst>
          </p:cNvPr>
          <p:cNvGraphicFramePr>
            <a:graphicFrameLocks noGrp="1"/>
          </p:cNvGraphicFramePr>
          <p:nvPr userDrawn="1">
            <p:extLst>
              <p:ext uri="{D42A27DB-BD31-4B8C-83A1-F6EECF244321}">
                <p14:modId xmlns:p14="http://schemas.microsoft.com/office/powerpoint/2010/main" val="3176679009"/>
              </p:ext>
            </p:extLst>
          </p:nvPr>
        </p:nvGraphicFramePr>
        <p:xfrm>
          <a:off x="11200292" y="-29817"/>
          <a:ext cx="1024836" cy="381000"/>
        </p:xfrm>
        <a:graphic>
          <a:graphicData uri="http://schemas.openxmlformats.org/drawingml/2006/table">
            <a:tbl>
              <a:tblPr firstRow="1" bandRow="1">
                <a:tableStyleId>{5C22544A-7EE6-4342-B048-85BDC9FD1C3A}</a:tableStyleId>
              </a:tblPr>
              <a:tblGrid>
                <a:gridCol w="1024836">
                  <a:extLst>
                    <a:ext uri="{9D8B030D-6E8A-4147-A177-3AD203B41FA5}">
                      <a16:colId xmlns:a16="http://schemas.microsoft.com/office/drawing/2014/main" val="1330548945"/>
                    </a:ext>
                  </a:extLst>
                </a:gridCol>
              </a:tblGrid>
              <a:tr h="381000">
                <a:tc>
                  <a:txBody>
                    <a:bodyPr/>
                    <a:lstStyle/>
                    <a:p>
                      <a:r>
                        <a:rPr lang="en-US" sz="2400" b="1">
                          <a:solidFill>
                            <a:srgbClr val="CC3300"/>
                          </a:solidFill>
                          <a:latin typeface="Calibri" panose="020F0502020204030204" pitchFamily="34" charset="0"/>
                        </a:rPr>
                        <a:t>DRAFT</a:t>
                      </a:r>
                    </a:p>
                  </a:txBody>
                  <a:tcPr marT="0" marB="0" anchorCtr="1">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8934089"/>
                  </a:ext>
                </a:extLst>
              </a:tr>
            </a:tbl>
          </a:graphicData>
        </a:graphic>
      </p:graphicFrame>
      <p:sp>
        <p:nvSpPr>
          <p:cNvPr id="7" name="Content Placeholder 7">
            <a:extLst>
              <a:ext uri="{FF2B5EF4-FFF2-40B4-BE49-F238E27FC236}">
                <a16:creationId xmlns:a16="http://schemas.microsoft.com/office/drawing/2014/main" id="{2D04241E-69B3-CF22-758F-2DC135D2698F}"/>
              </a:ext>
            </a:extLst>
          </p:cNvPr>
          <p:cNvSpPr txBox="1">
            <a:spLocks/>
          </p:cNvSpPr>
          <p:nvPr userDrawn="1"/>
        </p:nvSpPr>
        <p:spPr>
          <a:xfrm>
            <a:off x="10515600" y="6262688"/>
            <a:ext cx="1284288" cy="454025"/>
          </a:xfrm>
          <a:prstGeom prst="rect">
            <a:avLst/>
          </a:prstGeom>
        </p:spPr>
        <p:txBody>
          <a:bodyPr anchor="b">
            <a:normAutofit/>
          </a:bodyPr>
          <a:lstStyle>
            <a:lvl1pPr marL="0" indent="0" algn="r" defTabSz="914400" rtl="0" eaLnBrk="1" latinLnBrk="0" hangingPunct="1">
              <a:lnSpc>
                <a:spcPct val="90000"/>
              </a:lnSpc>
              <a:spcBef>
                <a:spcPts val="1000"/>
              </a:spcBef>
              <a:buFont typeface="Arial" panose="020B0604020202020204" pitchFamily="34" charset="0"/>
              <a:buNone/>
              <a:defRPr sz="105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4270B727-CADC-49E5-8543-0DFF1407D4A7}" type="slidenum">
              <a:rPr lang="en-US" sz="900" smtClean="0"/>
              <a:pPr/>
              <a:t>‹#›</a:t>
            </a:fld>
            <a:endParaRPr lang="en-US" sz="900"/>
          </a:p>
        </p:txBody>
      </p:sp>
    </p:spTree>
    <p:extLst>
      <p:ext uri="{BB962C8B-B14F-4D97-AF65-F5344CB8AC3E}">
        <p14:creationId xmlns:p14="http://schemas.microsoft.com/office/powerpoint/2010/main" val="4225044846"/>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40" r:id="rId3"/>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chart" Target="../charts/chart1.xml"/></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21.png"/><Relationship Id="rId18" Type="http://schemas.openxmlformats.org/officeDocument/2006/relationships/image" Target="../media/image34.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20.svg"/><Relationship Id="rId17" Type="http://schemas.openxmlformats.org/officeDocument/2006/relationships/image" Target="../media/image33.png"/><Relationship Id="rId2" Type="http://schemas.openxmlformats.org/officeDocument/2006/relationships/notesSlide" Target="../notesSlides/notesSlide11.xml"/><Relationship Id="rId16" Type="http://schemas.openxmlformats.org/officeDocument/2006/relationships/image" Target="../media/image24.svg"/><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19.png"/><Relationship Id="rId5" Type="http://schemas.openxmlformats.org/officeDocument/2006/relationships/image" Target="../media/image27.png"/><Relationship Id="rId15" Type="http://schemas.openxmlformats.org/officeDocument/2006/relationships/image" Target="../media/image23.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241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38F4D9C-DB45-A30A-A167-F9CA725EC78A}"/>
              </a:ext>
            </a:extLst>
          </p:cNvPr>
          <p:cNvSpPr>
            <a:spLocks noGrp="1"/>
          </p:cNvSpPr>
          <p:nvPr>
            <p:ph type="body" sz="quarter" idx="13"/>
          </p:nvPr>
        </p:nvSpPr>
        <p:spPr/>
        <p:txBody>
          <a:bodyPr>
            <a:normAutofit lnSpcReduction="10000"/>
          </a:bodyPr>
          <a:lstStyle/>
          <a:p>
            <a:r>
              <a:rPr lang="en-US">
                <a:solidFill>
                  <a:srgbClr val="043D70"/>
                </a:solidFill>
              </a:rPr>
              <a:t>Stakeholder Engagement &amp; Employee Survey</a:t>
            </a:r>
          </a:p>
        </p:txBody>
      </p:sp>
      <p:sp>
        <p:nvSpPr>
          <p:cNvPr id="2" name="Text Placeholder 1">
            <a:extLst>
              <a:ext uri="{FF2B5EF4-FFF2-40B4-BE49-F238E27FC236}">
                <a16:creationId xmlns:a16="http://schemas.microsoft.com/office/drawing/2014/main" id="{8246CE36-F4CA-FE69-4AA1-3D7825947B65}"/>
              </a:ext>
            </a:extLst>
          </p:cNvPr>
          <p:cNvSpPr>
            <a:spLocks noGrp="1"/>
          </p:cNvSpPr>
          <p:nvPr>
            <p:ph type="body" sz="quarter" idx="14"/>
          </p:nvPr>
        </p:nvSpPr>
        <p:spPr>
          <a:xfrm>
            <a:off x="463295" y="1050544"/>
            <a:ext cx="11370742" cy="453696"/>
          </a:xfrm>
        </p:spPr>
        <p:txBody>
          <a:bodyPr/>
          <a:lstStyle/>
          <a:p>
            <a:r>
              <a:rPr kumimoji="0" lang="en-US" b="0" i="0" u="none" strike="noStrike" kern="1200" cap="none" spc="0" normalizeH="0" baseline="0" noProof="0">
                <a:ln>
                  <a:noFill/>
                </a:ln>
                <a:solidFill>
                  <a:srgbClr val="0A0A0A"/>
                </a:solidFill>
                <a:effectLst/>
                <a:uLnTx/>
                <a:uFillTx/>
                <a:latin typeface="+mn-lt"/>
                <a:ea typeface="Calibri" panose="020F0502020204030204" pitchFamily="34" charset="0"/>
                <a:cs typeface="Times New Roman" panose="02020603050405020304" pitchFamily="18" charset="0"/>
              </a:rPr>
              <a:t>Deloitte administered a State-wide Employee Engagement Survey to explore drivers of retention and attrition across State agencies.</a:t>
            </a:r>
          </a:p>
          <a:p>
            <a:endParaRPr lang="en-US">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sz="1200">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2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Box 6">
            <a:extLst>
              <a:ext uri="{FF2B5EF4-FFF2-40B4-BE49-F238E27FC236}">
                <a16:creationId xmlns:a16="http://schemas.microsoft.com/office/drawing/2014/main" id="{096502DC-3308-A6B0-5A6D-F10A7870F144}"/>
              </a:ext>
            </a:extLst>
          </p:cNvPr>
          <p:cNvSpPr txBox="1"/>
          <p:nvPr/>
        </p:nvSpPr>
        <p:spPr>
          <a:xfrm>
            <a:off x="5939066" y="3608251"/>
            <a:ext cx="5577840" cy="307777"/>
          </a:xfrm>
          <a:prstGeom prst="rect">
            <a:avLst/>
          </a:prstGeom>
          <a:solidFill>
            <a:srgbClr val="134C6E"/>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Pct val="100000"/>
              <a:buFontTx/>
              <a:buNone/>
              <a:tabLst/>
              <a:defRPr/>
            </a:pPr>
            <a:r>
              <a:rPr lang="en-US" sz="1400" b="1">
                <a:solidFill>
                  <a:schemeClr val="lt1"/>
                </a:solidFill>
              </a:rPr>
              <a:t>Opportunities for Enhancement </a:t>
            </a:r>
            <a:endParaRPr kumimoji="0" lang="en-US" sz="1400" b="1" i="0" u="none" strike="noStrike" kern="0" cap="none" spc="300" normalizeH="0" baseline="0" noProof="0">
              <a:ln>
                <a:noFill/>
              </a:ln>
              <a:solidFill>
                <a:srgbClr val="FFFFFF"/>
              </a:solidFill>
              <a:effectLst/>
              <a:uLnTx/>
              <a:uFillTx/>
              <a:ea typeface="Open Sans" panose="020B0606030504020204" pitchFamily="34" charset="0"/>
              <a:cs typeface="Open Sans" panose="020B0606030504020204" pitchFamily="34" charset="0"/>
            </a:endParaRPr>
          </a:p>
        </p:txBody>
      </p:sp>
      <p:grpSp>
        <p:nvGrpSpPr>
          <p:cNvPr id="35" name="Group 34">
            <a:extLst>
              <a:ext uri="{FF2B5EF4-FFF2-40B4-BE49-F238E27FC236}">
                <a16:creationId xmlns:a16="http://schemas.microsoft.com/office/drawing/2014/main" id="{DF97157A-AF0B-87F9-C90C-D64CAB88AFD2}"/>
              </a:ext>
            </a:extLst>
          </p:cNvPr>
          <p:cNvGrpSpPr/>
          <p:nvPr/>
        </p:nvGrpSpPr>
        <p:grpSpPr>
          <a:xfrm>
            <a:off x="6063149" y="4794569"/>
            <a:ext cx="5202403" cy="630936"/>
            <a:chOff x="6009118" y="5002297"/>
            <a:chExt cx="5202403" cy="630936"/>
          </a:xfrm>
        </p:grpSpPr>
        <p:grpSp>
          <p:nvGrpSpPr>
            <p:cNvPr id="50" name="Group 49">
              <a:extLst>
                <a:ext uri="{FF2B5EF4-FFF2-40B4-BE49-F238E27FC236}">
                  <a16:creationId xmlns:a16="http://schemas.microsoft.com/office/drawing/2014/main" id="{41846398-AF1E-3EE5-4C6C-1DD30CC7DF27}"/>
                </a:ext>
              </a:extLst>
            </p:cNvPr>
            <p:cNvGrpSpPr>
              <a:grpSpLocks noChangeAspect="1"/>
            </p:cNvGrpSpPr>
            <p:nvPr/>
          </p:nvGrpSpPr>
          <p:grpSpPr>
            <a:xfrm>
              <a:off x="6009118" y="5002297"/>
              <a:ext cx="630936" cy="630936"/>
              <a:chOff x="7081488" y="2210048"/>
              <a:chExt cx="813816" cy="813816"/>
            </a:xfrm>
          </p:grpSpPr>
          <p:sp>
            <p:nvSpPr>
              <p:cNvPr id="51" name="Oval 50">
                <a:extLst>
                  <a:ext uri="{FF2B5EF4-FFF2-40B4-BE49-F238E27FC236}">
                    <a16:creationId xmlns:a16="http://schemas.microsoft.com/office/drawing/2014/main" id="{1E798BF6-0640-A16B-F398-1D4E4254B983}"/>
                  </a:ext>
                </a:extLst>
              </p:cNvPr>
              <p:cNvSpPr/>
              <p:nvPr/>
            </p:nvSpPr>
            <p:spPr bwMode="auto">
              <a:xfrm>
                <a:off x="7081488" y="2210048"/>
                <a:ext cx="813816" cy="813816"/>
              </a:xfrm>
              <a:prstGeom prst="ellipse">
                <a:avLst/>
              </a:prstGeom>
              <a:solidFill>
                <a:srgbClr val="134C6E"/>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Open Sans Light"/>
                  <a:ea typeface="ＭＳ Ｐゴシック" charset="0"/>
                  <a:cs typeface="ＭＳ Ｐゴシック" charset="0"/>
                </a:endParaRPr>
              </a:p>
            </p:txBody>
          </p:sp>
          <p:pic>
            <p:nvPicPr>
              <p:cNvPr id="52" name="Graphic 51" descr="City with solid fill">
                <a:extLst>
                  <a:ext uri="{FF2B5EF4-FFF2-40B4-BE49-F238E27FC236}">
                    <a16:creationId xmlns:a16="http://schemas.microsoft.com/office/drawing/2014/main" id="{3180101B-09DF-2034-AFEA-6050B75B76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1456" y="2336552"/>
                <a:ext cx="548640" cy="548640"/>
              </a:xfrm>
              <a:prstGeom prst="rect">
                <a:avLst/>
              </a:prstGeom>
            </p:spPr>
          </p:pic>
        </p:grpSp>
        <p:sp>
          <p:nvSpPr>
            <p:cNvPr id="59" name="TextBox 58">
              <a:extLst>
                <a:ext uri="{FF2B5EF4-FFF2-40B4-BE49-F238E27FC236}">
                  <a16:creationId xmlns:a16="http://schemas.microsoft.com/office/drawing/2014/main" id="{FFB5637D-EF1D-244D-6BCB-6B56A79DE53F}"/>
                </a:ext>
              </a:extLst>
            </p:cNvPr>
            <p:cNvSpPr txBox="1"/>
            <p:nvPr/>
          </p:nvSpPr>
          <p:spPr>
            <a:xfrm>
              <a:off x="6818296" y="5020660"/>
              <a:ext cx="4393225" cy="584775"/>
            </a:xfrm>
            <a:prstGeom prst="rect">
              <a:avLst/>
            </a:prstGeom>
            <a:noFill/>
          </p:spPr>
          <p:txBody>
            <a:bodyPr wrap="square">
              <a:spAutoFit/>
            </a:bodyPr>
            <a:lstStyle/>
            <a:p>
              <a:pPr fontAlgn="ctr">
                <a:spcBef>
                  <a:spcPts val="600"/>
                </a:spcBef>
              </a:pPr>
              <a:r>
                <a:rPr lang="en-US" sz="1600">
                  <a:ea typeface="Open Sans Light" panose="020B0306030504020204" pitchFamily="34" charset="0"/>
                  <a:cs typeface="Open Sans Light" panose="020B0306030504020204" pitchFamily="34" charset="0"/>
                </a:rPr>
                <a:t>Evaluate telework options and combine with real estate strategy</a:t>
              </a:r>
            </a:p>
          </p:txBody>
        </p:sp>
      </p:grpSp>
      <p:grpSp>
        <p:nvGrpSpPr>
          <p:cNvPr id="34" name="Group 33">
            <a:extLst>
              <a:ext uri="{FF2B5EF4-FFF2-40B4-BE49-F238E27FC236}">
                <a16:creationId xmlns:a16="http://schemas.microsoft.com/office/drawing/2014/main" id="{FD39A70B-DE93-F278-198C-B6BAED43AAF8}"/>
              </a:ext>
            </a:extLst>
          </p:cNvPr>
          <p:cNvGrpSpPr/>
          <p:nvPr/>
        </p:nvGrpSpPr>
        <p:grpSpPr>
          <a:xfrm>
            <a:off x="6063149" y="5598075"/>
            <a:ext cx="5402175" cy="830997"/>
            <a:chOff x="6009118" y="5885291"/>
            <a:chExt cx="5402175" cy="830997"/>
          </a:xfrm>
        </p:grpSpPr>
        <p:grpSp>
          <p:nvGrpSpPr>
            <p:cNvPr id="53" name="Group 52">
              <a:extLst>
                <a:ext uri="{FF2B5EF4-FFF2-40B4-BE49-F238E27FC236}">
                  <a16:creationId xmlns:a16="http://schemas.microsoft.com/office/drawing/2014/main" id="{B4206F82-6A4E-0110-5F69-460215BC09FD}"/>
                </a:ext>
              </a:extLst>
            </p:cNvPr>
            <p:cNvGrpSpPr>
              <a:grpSpLocks noChangeAspect="1"/>
            </p:cNvGrpSpPr>
            <p:nvPr/>
          </p:nvGrpSpPr>
          <p:grpSpPr>
            <a:xfrm>
              <a:off x="6009118" y="5969558"/>
              <a:ext cx="630936" cy="630936"/>
              <a:chOff x="10058699" y="2320230"/>
              <a:chExt cx="813816" cy="813816"/>
            </a:xfrm>
          </p:grpSpPr>
          <p:sp>
            <p:nvSpPr>
              <p:cNvPr id="54" name="Oval 53">
                <a:extLst>
                  <a:ext uri="{FF2B5EF4-FFF2-40B4-BE49-F238E27FC236}">
                    <a16:creationId xmlns:a16="http://schemas.microsoft.com/office/drawing/2014/main" id="{18753C8B-3A0A-B326-E7C0-C0619906005F}"/>
                  </a:ext>
                </a:extLst>
              </p:cNvPr>
              <p:cNvSpPr/>
              <p:nvPr/>
            </p:nvSpPr>
            <p:spPr bwMode="auto">
              <a:xfrm>
                <a:off x="10058699" y="2320230"/>
                <a:ext cx="813816" cy="813816"/>
              </a:xfrm>
              <a:prstGeom prst="ellipse">
                <a:avLst/>
              </a:prstGeom>
              <a:solidFill>
                <a:srgbClr val="134C6E"/>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Open Sans Light"/>
                  <a:ea typeface="ＭＳ Ｐゴシック" charset="0"/>
                  <a:cs typeface="ＭＳ Ｐゴシック" charset="0"/>
                </a:endParaRPr>
              </a:p>
            </p:txBody>
          </p:sp>
          <p:pic>
            <p:nvPicPr>
              <p:cNvPr id="55" name="Graphic 54" descr="Teacher with solid fill">
                <a:extLst>
                  <a:ext uri="{FF2B5EF4-FFF2-40B4-BE49-F238E27FC236}">
                    <a16:creationId xmlns:a16="http://schemas.microsoft.com/office/drawing/2014/main" id="{322FAAAE-0A60-24C3-2D14-C281F8AB23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89922" y="2433992"/>
                <a:ext cx="548640" cy="548640"/>
              </a:xfrm>
              <a:prstGeom prst="rect">
                <a:avLst/>
              </a:prstGeom>
            </p:spPr>
          </p:pic>
        </p:grpSp>
        <p:sp>
          <p:nvSpPr>
            <p:cNvPr id="60" name="TextBox 59">
              <a:extLst>
                <a:ext uri="{FF2B5EF4-FFF2-40B4-BE49-F238E27FC236}">
                  <a16:creationId xmlns:a16="http://schemas.microsoft.com/office/drawing/2014/main" id="{714629CB-B50B-6073-3380-244D6C5C14B1}"/>
                </a:ext>
              </a:extLst>
            </p:cNvPr>
            <p:cNvSpPr txBox="1"/>
            <p:nvPr/>
          </p:nvSpPr>
          <p:spPr>
            <a:xfrm>
              <a:off x="6818297" y="5885291"/>
              <a:ext cx="4592996" cy="830997"/>
            </a:xfrm>
            <a:prstGeom prst="rect">
              <a:avLst/>
            </a:prstGeom>
            <a:noFill/>
          </p:spPr>
          <p:txBody>
            <a:bodyPr wrap="square">
              <a:spAutoFit/>
            </a:bodyPr>
            <a:lstStyle/>
            <a:p>
              <a:pPr fontAlgn="ctr">
                <a:spcBef>
                  <a:spcPts val="600"/>
                </a:spcBef>
              </a:pPr>
              <a:r>
                <a:rPr lang="en-US" sz="1600">
                  <a:ea typeface="Open Sans Light" panose="020B0306030504020204" pitchFamily="34" charset="0"/>
                  <a:cs typeface="Open Sans Light" panose="020B0306030504020204" pitchFamily="34" charset="0"/>
                </a:rPr>
                <a:t>Implement onboarding program and build awareness for existing professional development curriculum</a:t>
              </a:r>
            </a:p>
          </p:txBody>
        </p:sp>
      </p:grpSp>
      <p:grpSp>
        <p:nvGrpSpPr>
          <p:cNvPr id="36" name="Group 35">
            <a:extLst>
              <a:ext uri="{FF2B5EF4-FFF2-40B4-BE49-F238E27FC236}">
                <a16:creationId xmlns:a16="http://schemas.microsoft.com/office/drawing/2014/main" id="{C0734E6D-4DD5-28EA-7555-B04CB4C72CEE}"/>
              </a:ext>
            </a:extLst>
          </p:cNvPr>
          <p:cNvGrpSpPr/>
          <p:nvPr/>
        </p:nvGrpSpPr>
        <p:grpSpPr>
          <a:xfrm>
            <a:off x="6054005" y="3981920"/>
            <a:ext cx="5411319" cy="640080"/>
            <a:chOff x="5999974" y="4151222"/>
            <a:chExt cx="5411319" cy="640080"/>
          </a:xfrm>
        </p:grpSpPr>
        <p:sp>
          <p:nvSpPr>
            <p:cNvPr id="58" name="TextBox 57">
              <a:extLst>
                <a:ext uri="{FF2B5EF4-FFF2-40B4-BE49-F238E27FC236}">
                  <a16:creationId xmlns:a16="http://schemas.microsoft.com/office/drawing/2014/main" id="{E4C594F5-D149-2507-6F61-CC5254AEE9C4}"/>
                </a:ext>
              </a:extLst>
            </p:cNvPr>
            <p:cNvSpPr txBox="1"/>
            <p:nvPr/>
          </p:nvSpPr>
          <p:spPr>
            <a:xfrm>
              <a:off x="6818296" y="4189373"/>
              <a:ext cx="4592997" cy="584775"/>
            </a:xfrm>
            <a:prstGeom prst="rect">
              <a:avLst/>
            </a:prstGeom>
            <a:noFill/>
          </p:spPr>
          <p:txBody>
            <a:bodyPr wrap="square">
              <a:spAutoFit/>
            </a:bodyPr>
            <a:lstStyle/>
            <a:p>
              <a:pPr fontAlgn="ctr">
                <a:spcBef>
                  <a:spcPts val="600"/>
                </a:spcBef>
              </a:pPr>
              <a:r>
                <a:rPr lang="en-US" sz="1600">
                  <a:ea typeface="Open Sans Light" panose="020B0306030504020204" pitchFamily="34" charset="0"/>
                  <a:cs typeface="Open Sans Light" panose="020B0306030504020204" pitchFamily="34" charset="0"/>
                </a:rPr>
                <a:t>Establish unified, state-wide Marketing and Branding Strategy</a:t>
              </a:r>
            </a:p>
          </p:txBody>
        </p:sp>
        <p:grpSp>
          <p:nvGrpSpPr>
            <p:cNvPr id="63" name="Group 62">
              <a:extLst>
                <a:ext uri="{FF2B5EF4-FFF2-40B4-BE49-F238E27FC236}">
                  <a16:creationId xmlns:a16="http://schemas.microsoft.com/office/drawing/2014/main" id="{9BAFB1B7-51BB-7240-A63C-F700E31B1528}"/>
                </a:ext>
              </a:extLst>
            </p:cNvPr>
            <p:cNvGrpSpPr/>
            <p:nvPr/>
          </p:nvGrpSpPr>
          <p:grpSpPr>
            <a:xfrm>
              <a:off x="5999974" y="4151222"/>
              <a:ext cx="640080" cy="640080"/>
              <a:chOff x="5475961" y="1853877"/>
              <a:chExt cx="640080" cy="640080"/>
            </a:xfrm>
          </p:grpSpPr>
          <p:sp>
            <p:nvSpPr>
              <p:cNvPr id="61" name="Oval 60">
                <a:extLst>
                  <a:ext uri="{FF2B5EF4-FFF2-40B4-BE49-F238E27FC236}">
                    <a16:creationId xmlns:a16="http://schemas.microsoft.com/office/drawing/2014/main" id="{737D38D0-2949-A50D-F7B3-B5C61E3AF14C}"/>
                  </a:ext>
                </a:extLst>
              </p:cNvPr>
              <p:cNvSpPr>
                <a:spLocks noChangeAspect="1"/>
              </p:cNvSpPr>
              <p:nvPr/>
            </p:nvSpPr>
            <p:spPr bwMode="auto">
              <a:xfrm>
                <a:off x="5475961" y="1853877"/>
                <a:ext cx="640080" cy="640080"/>
              </a:xfrm>
              <a:prstGeom prst="ellipse">
                <a:avLst/>
              </a:prstGeom>
              <a:solidFill>
                <a:srgbClr val="134C6E"/>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Open Sans Light"/>
                  <a:ea typeface="ＭＳ Ｐゴシック" charset="0"/>
                  <a:cs typeface="ＭＳ Ｐゴシック" charset="0"/>
                </a:endParaRPr>
              </a:p>
            </p:txBody>
          </p:sp>
          <p:pic>
            <p:nvPicPr>
              <p:cNvPr id="62" name="Graphic 61" descr="Marketing with solid fill">
                <a:extLst>
                  <a:ext uri="{FF2B5EF4-FFF2-40B4-BE49-F238E27FC236}">
                    <a16:creationId xmlns:a16="http://schemas.microsoft.com/office/drawing/2014/main" id="{0245C638-F2A1-5F89-349F-E2AD329144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84023" y="1953832"/>
                <a:ext cx="473202" cy="473202"/>
              </a:xfrm>
              <a:prstGeom prst="rect">
                <a:avLst/>
              </a:prstGeom>
              <a:effectLst/>
            </p:spPr>
          </p:pic>
        </p:grpSp>
      </p:grpSp>
      <p:sp>
        <p:nvSpPr>
          <p:cNvPr id="5" name="TextBox 4">
            <a:extLst>
              <a:ext uri="{FF2B5EF4-FFF2-40B4-BE49-F238E27FC236}">
                <a16:creationId xmlns:a16="http://schemas.microsoft.com/office/drawing/2014/main" id="{6D45C7D1-19FE-0ED2-2AE2-BA29676AD176}"/>
              </a:ext>
            </a:extLst>
          </p:cNvPr>
          <p:cNvSpPr txBox="1"/>
          <p:nvPr/>
        </p:nvSpPr>
        <p:spPr>
          <a:xfrm>
            <a:off x="569171" y="1480558"/>
            <a:ext cx="5144449" cy="4985170"/>
          </a:xfrm>
          <a:prstGeom prst="rect">
            <a:avLst/>
          </a:prstGeom>
          <a:solidFill>
            <a:srgbClr val="E7F2F9"/>
          </a:solidFill>
          <a:effectLst>
            <a:outerShdw blurRad="63500" sx="102000" sy="102000" algn="ctr" rotWithShape="0">
              <a:prstClr val="black">
                <a:alpha val="40000"/>
              </a:prstClr>
            </a:outerShdw>
          </a:effectLst>
        </p:spPr>
        <p:txBody>
          <a:bodyPr wrap="square" rtlCol="0">
            <a:spAutoFit/>
          </a:bodyPr>
          <a:lstStyle/>
          <a:p>
            <a:endParaRPr lang="en-US"/>
          </a:p>
        </p:txBody>
      </p:sp>
      <p:graphicFrame>
        <p:nvGraphicFramePr>
          <p:cNvPr id="9" name="Chart 8">
            <a:extLst>
              <a:ext uri="{FF2B5EF4-FFF2-40B4-BE49-F238E27FC236}">
                <a16:creationId xmlns:a16="http://schemas.microsoft.com/office/drawing/2014/main" id="{EC281FC0-DDFB-53DF-D831-7C6198914484}"/>
              </a:ext>
            </a:extLst>
          </p:cNvPr>
          <p:cNvGraphicFramePr/>
          <p:nvPr>
            <p:extLst>
              <p:ext uri="{D42A27DB-BD31-4B8C-83A1-F6EECF244321}">
                <p14:modId xmlns:p14="http://schemas.microsoft.com/office/powerpoint/2010/main" val="4196324043"/>
              </p:ext>
            </p:extLst>
          </p:nvPr>
        </p:nvGraphicFramePr>
        <p:xfrm>
          <a:off x="870790" y="2632569"/>
          <a:ext cx="5244903" cy="3664934"/>
        </p:xfrm>
        <a:graphic>
          <a:graphicData uri="http://schemas.openxmlformats.org/drawingml/2006/chart">
            <c:chart xmlns:c="http://schemas.openxmlformats.org/drawingml/2006/chart" xmlns:r="http://schemas.openxmlformats.org/officeDocument/2006/relationships" r:id="rId9"/>
          </a:graphicData>
        </a:graphic>
      </p:graphicFrame>
      <p:sp>
        <p:nvSpPr>
          <p:cNvPr id="10" name="TextBox 9">
            <a:extLst>
              <a:ext uri="{FF2B5EF4-FFF2-40B4-BE49-F238E27FC236}">
                <a16:creationId xmlns:a16="http://schemas.microsoft.com/office/drawing/2014/main" id="{63C56FE8-682C-7A6F-4BAB-B814A3D23E52}"/>
              </a:ext>
            </a:extLst>
          </p:cNvPr>
          <p:cNvSpPr txBox="1"/>
          <p:nvPr/>
        </p:nvSpPr>
        <p:spPr>
          <a:xfrm>
            <a:off x="859292" y="1670755"/>
            <a:ext cx="4506317" cy="954107"/>
          </a:xfrm>
          <a:prstGeom prst="rect">
            <a:avLst/>
          </a:prstGeom>
          <a:noFill/>
        </p:spPr>
        <p:txBody>
          <a:bodyPr wrap="square">
            <a:spAutoFit/>
          </a:bodyPr>
          <a:lstStyle/>
          <a:p>
            <a:pPr marL="0" marR="0" lvl="0" indent="0" defTabSz="914377" rtl="0" eaLnBrk="1" fontAlgn="auto" latinLnBrk="0" hangingPunct="1">
              <a:lnSpc>
                <a:spcPct val="100000"/>
              </a:lnSpc>
              <a:spcBef>
                <a:spcPts val="1000"/>
              </a:spcBef>
              <a:spcAft>
                <a:spcPts val="0"/>
              </a:spcAft>
              <a:buClr>
                <a:srgbClr val="787878"/>
              </a:buClr>
              <a:buSzPct val="75000"/>
              <a:buFont typeface="Arial" panose="020B0604020202020204" pitchFamily="34" charset="0"/>
              <a:buNone/>
              <a:tabLst/>
              <a:defRPr/>
            </a:pPr>
            <a:r>
              <a:rPr lang="en-US" sz="1400" b="1">
                <a:cs typeface="Arial" panose="020B0604020202020204" pitchFamily="34" charset="0"/>
              </a:rPr>
              <a:t>Participants were asked their level of agreement (Agree, Slightly Agree, and Strongly Agree shown below) to positive statements related to the following themes:</a:t>
            </a:r>
          </a:p>
        </p:txBody>
      </p:sp>
      <p:sp>
        <p:nvSpPr>
          <p:cNvPr id="37" name="TextBox 36">
            <a:extLst>
              <a:ext uri="{FF2B5EF4-FFF2-40B4-BE49-F238E27FC236}">
                <a16:creationId xmlns:a16="http://schemas.microsoft.com/office/drawing/2014/main" id="{D780683E-A3D8-05AC-B6E9-2AB7E9CB4ACE}"/>
              </a:ext>
            </a:extLst>
          </p:cNvPr>
          <p:cNvSpPr txBox="1"/>
          <p:nvPr/>
        </p:nvSpPr>
        <p:spPr>
          <a:xfrm>
            <a:off x="5939066" y="1504240"/>
            <a:ext cx="5577840" cy="307777"/>
          </a:xfrm>
          <a:prstGeom prst="rect">
            <a:avLst/>
          </a:prstGeom>
          <a:solidFill>
            <a:srgbClr val="134C6E"/>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Pct val="100000"/>
              <a:buFontTx/>
              <a:buNone/>
              <a:tabLst/>
              <a:defRPr/>
            </a:pPr>
            <a:r>
              <a:rPr lang="en-US" sz="1400" b="1">
                <a:solidFill>
                  <a:schemeClr val="lt1"/>
                </a:solidFill>
              </a:rPr>
              <a:t>Top Reasons for…</a:t>
            </a:r>
            <a:endParaRPr kumimoji="0" lang="en-US" sz="1400" b="1" i="0" u="none" strike="noStrike" kern="0" cap="none" spc="300" normalizeH="0" baseline="0" noProof="0">
              <a:ln>
                <a:noFill/>
              </a:ln>
              <a:solidFill>
                <a:srgbClr val="FFFFFF"/>
              </a:solidFill>
              <a:effectLst/>
              <a:uLnTx/>
              <a:uFillTx/>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15CA1588-1B05-9E5F-965D-7307851958DF}"/>
              </a:ext>
            </a:extLst>
          </p:cNvPr>
          <p:cNvSpPr txBox="1"/>
          <p:nvPr/>
        </p:nvSpPr>
        <p:spPr>
          <a:xfrm>
            <a:off x="6808827" y="1791467"/>
            <a:ext cx="1407926" cy="307777"/>
          </a:xfrm>
          <a:prstGeom prst="rect">
            <a:avLst/>
          </a:prstGeom>
          <a:noFill/>
        </p:spPr>
        <p:txBody>
          <a:bodyPr wrap="square" rtlCol="0">
            <a:spAutoFit/>
          </a:bodyPr>
          <a:lstStyle/>
          <a:p>
            <a:r>
              <a:rPr lang="en-US" sz="1400" b="1">
                <a:solidFill>
                  <a:srgbClr val="134C6E"/>
                </a:solidFill>
                <a:latin typeface="Open Sans" panose="020B0606030504020204" pitchFamily="34" charset="0"/>
                <a:ea typeface="Open Sans" panose="020B0606030504020204" pitchFamily="34" charset="0"/>
                <a:cs typeface="Open Sans" panose="020B0606030504020204" pitchFamily="34" charset="0"/>
              </a:rPr>
              <a:t>Attrition:</a:t>
            </a:r>
          </a:p>
        </p:txBody>
      </p:sp>
      <p:sp>
        <p:nvSpPr>
          <p:cNvPr id="41" name="TextBox 40">
            <a:extLst>
              <a:ext uri="{FF2B5EF4-FFF2-40B4-BE49-F238E27FC236}">
                <a16:creationId xmlns:a16="http://schemas.microsoft.com/office/drawing/2014/main" id="{2740B77D-3A8D-A719-AD78-416021EABAC1}"/>
              </a:ext>
            </a:extLst>
          </p:cNvPr>
          <p:cNvSpPr txBox="1"/>
          <p:nvPr/>
        </p:nvSpPr>
        <p:spPr>
          <a:xfrm>
            <a:off x="5970059" y="2161702"/>
            <a:ext cx="2925556" cy="1169551"/>
          </a:xfrm>
          <a:prstGeom prst="rect">
            <a:avLst/>
          </a:prstGeom>
          <a:noFill/>
        </p:spPr>
        <p:txBody>
          <a:bodyPr wrap="square" rtlCol="0">
            <a:spAutoFit/>
          </a:bodyPr>
          <a:lstStyle>
            <a:defPPr>
              <a:defRPr lang="en-US"/>
            </a:defPPr>
            <a:lvl1pPr indent="-228600">
              <a:spcBef>
                <a:spcPts val="600"/>
              </a:spcBef>
              <a:spcAft>
                <a:spcPts val="600"/>
              </a:spcAft>
              <a:buFont typeface="+mj-lt"/>
              <a:buAutoNum type="arabicPeriod"/>
              <a:defRPr sz="1200"/>
            </a:lvl1pPr>
          </a:lstStyle>
          <a:p>
            <a:pPr>
              <a:spcBef>
                <a:spcPts val="0"/>
              </a:spcBef>
              <a:spcAft>
                <a:spcPts val="0"/>
              </a:spcAft>
            </a:pPr>
            <a:r>
              <a:rPr lang="en-US" sz="1400"/>
              <a:t>Compensation</a:t>
            </a:r>
          </a:p>
          <a:p>
            <a:pPr marL="228600">
              <a:spcBef>
                <a:spcPts val="0"/>
              </a:spcBef>
              <a:spcAft>
                <a:spcPts val="0"/>
              </a:spcAft>
            </a:pPr>
            <a:r>
              <a:rPr lang="en-US" sz="1400"/>
              <a:t>Lack of flexibility to work remotely</a:t>
            </a:r>
          </a:p>
          <a:p>
            <a:pPr marL="228600">
              <a:spcBef>
                <a:spcPts val="0"/>
              </a:spcBef>
              <a:spcAft>
                <a:spcPts val="0"/>
              </a:spcAft>
            </a:pPr>
            <a:r>
              <a:rPr lang="en-US" sz="1400"/>
              <a:t>Negative work environment and no sense of belonging</a:t>
            </a:r>
          </a:p>
        </p:txBody>
      </p:sp>
      <p:sp>
        <p:nvSpPr>
          <p:cNvPr id="43" name="TextBox 42">
            <a:extLst>
              <a:ext uri="{FF2B5EF4-FFF2-40B4-BE49-F238E27FC236}">
                <a16:creationId xmlns:a16="http://schemas.microsoft.com/office/drawing/2014/main" id="{9EF18A5A-57FC-A19B-0A20-8595A10FE0AD}"/>
              </a:ext>
            </a:extLst>
          </p:cNvPr>
          <p:cNvSpPr txBox="1"/>
          <p:nvPr/>
        </p:nvSpPr>
        <p:spPr>
          <a:xfrm>
            <a:off x="9311960" y="1791467"/>
            <a:ext cx="1295823" cy="307777"/>
          </a:xfrm>
          <a:prstGeom prst="rect">
            <a:avLst/>
          </a:prstGeom>
          <a:noFill/>
        </p:spPr>
        <p:txBody>
          <a:bodyPr wrap="square" rtlCol="0">
            <a:spAutoFit/>
          </a:bodyPr>
          <a:lstStyle/>
          <a:p>
            <a:r>
              <a:rPr lang="en-US" sz="1400" b="1">
                <a:solidFill>
                  <a:srgbClr val="134C6E"/>
                </a:solidFill>
                <a:latin typeface="Open Sans" panose="020B0606030504020204" pitchFamily="34" charset="0"/>
                <a:ea typeface="Open Sans" panose="020B0606030504020204" pitchFamily="34" charset="0"/>
                <a:cs typeface="Open Sans" panose="020B0606030504020204" pitchFamily="34" charset="0"/>
              </a:rPr>
              <a:t>Retention:</a:t>
            </a:r>
          </a:p>
        </p:txBody>
      </p:sp>
      <p:sp>
        <p:nvSpPr>
          <p:cNvPr id="44" name="TextBox 43">
            <a:extLst>
              <a:ext uri="{FF2B5EF4-FFF2-40B4-BE49-F238E27FC236}">
                <a16:creationId xmlns:a16="http://schemas.microsoft.com/office/drawing/2014/main" id="{15263507-699D-1767-2286-E6103F59D9C7}"/>
              </a:ext>
            </a:extLst>
          </p:cNvPr>
          <p:cNvSpPr txBox="1"/>
          <p:nvPr/>
        </p:nvSpPr>
        <p:spPr>
          <a:xfrm>
            <a:off x="8895615" y="2176052"/>
            <a:ext cx="2874922" cy="1107996"/>
          </a:xfrm>
          <a:prstGeom prst="rect">
            <a:avLst/>
          </a:prstGeom>
          <a:noFill/>
        </p:spPr>
        <p:txBody>
          <a:bodyPr wrap="square" rtlCol="0">
            <a:spAutoFit/>
          </a:bodyPr>
          <a:lstStyle/>
          <a:p>
            <a:pPr marL="228600" indent="-228600">
              <a:spcBef>
                <a:spcPts val="300"/>
              </a:spcBef>
              <a:spcAft>
                <a:spcPts val="300"/>
              </a:spcAft>
              <a:buFont typeface="+mj-lt"/>
              <a:buAutoNum type="arabicPeriod"/>
            </a:pPr>
            <a:r>
              <a:rPr lang="en-US" sz="1400"/>
              <a:t>Ability to attain a work/life balance</a:t>
            </a:r>
          </a:p>
          <a:p>
            <a:pPr indent="-228600">
              <a:spcBef>
                <a:spcPts val="300"/>
              </a:spcBef>
              <a:spcAft>
                <a:spcPts val="300"/>
              </a:spcAft>
              <a:buFont typeface="+mj-lt"/>
              <a:buAutoNum type="arabicPeriod"/>
            </a:pPr>
            <a:r>
              <a:rPr lang="en-US" sz="1400"/>
              <a:t>Benefits</a:t>
            </a:r>
          </a:p>
          <a:p>
            <a:pPr indent="-228600">
              <a:spcBef>
                <a:spcPts val="300"/>
              </a:spcBef>
              <a:spcAft>
                <a:spcPts val="300"/>
              </a:spcAft>
              <a:buFont typeface="+mj-lt"/>
              <a:buAutoNum type="arabicPeriod"/>
            </a:pPr>
            <a:r>
              <a:rPr lang="en-US" sz="1400"/>
              <a:t>Relationship with manager</a:t>
            </a:r>
          </a:p>
        </p:txBody>
      </p:sp>
      <p:sp>
        <p:nvSpPr>
          <p:cNvPr id="11" name="Text Placeholder 2">
            <a:extLst>
              <a:ext uri="{FF2B5EF4-FFF2-40B4-BE49-F238E27FC236}">
                <a16:creationId xmlns:a16="http://schemas.microsoft.com/office/drawing/2014/main" id="{6B0F8297-6332-CEFE-F3F8-ED464294CE68}"/>
              </a:ext>
            </a:extLst>
          </p:cNvPr>
          <p:cNvSpPr>
            <a:spLocks noGrp="1"/>
          </p:cNvSpPr>
          <p:nvPr>
            <p:ph type="body" sz="quarter" idx="16"/>
          </p:nvPr>
        </p:nvSpPr>
        <p:spPr>
          <a:xfrm>
            <a:off x="471005" y="390746"/>
            <a:ext cx="3914036" cy="151680"/>
          </a:xfrm>
        </p:spPr>
        <p:txBody>
          <a:bodyPr/>
          <a:lstStyle/>
          <a:p>
            <a:r>
              <a:rPr lang="en-US" dirty="0"/>
              <a:t>A7: Stakeholder Engagement &amp; Employee Survey</a:t>
            </a:r>
          </a:p>
          <a:p>
            <a:endParaRPr lang="en-US" dirty="0"/>
          </a:p>
        </p:txBody>
      </p:sp>
    </p:spTree>
    <p:extLst>
      <p:ext uri="{BB962C8B-B14F-4D97-AF65-F5344CB8AC3E}">
        <p14:creationId xmlns:p14="http://schemas.microsoft.com/office/powerpoint/2010/main" val="89633017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7">
            <a:extLst>
              <a:ext uri="{FF2B5EF4-FFF2-40B4-BE49-F238E27FC236}">
                <a16:creationId xmlns:a16="http://schemas.microsoft.com/office/drawing/2014/main" id="{0650EAF2-99A6-3C9B-230E-F757945AF2F6}"/>
              </a:ext>
            </a:extLst>
          </p:cNvPr>
          <p:cNvSpPr>
            <a:spLocks noGrp="1"/>
          </p:cNvSpPr>
          <p:nvPr>
            <p:ph type="body" sz="quarter" idx="13"/>
          </p:nvPr>
        </p:nvSpPr>
        <p:spPr/>
        <p:txBody>
          <a:bodyPr>
            <a:normAutofit lnSpcReduction="10000"/>
          </a:bodyPr>
          <a:lstStyle/>
          <a:p>
            <a:r>
              <a:rPr lang="en-US" dirty="0">
                <a:solidFill>
                  <a:srgbClr val="043D70"/>
                </a:solidFill>
              </a:rPr>
              <a:t>Key Takeaways and Opportunities for New Mexico</a:t>
            </a:r>
          </a:p>
          <a:p>
            <a:endParaRPr lang="en-US" dirty="0">
              <a:solidFill>
                <a:srgbClr val="043D70"/>
              </a:solidFill>
            </a:endParaRPr>
          </a:p>
        </p:txBody>
      </p:sp>
      <p:sp>
        <p:nvSpPr>
          <p:cNvPr id="6" name="Text Placeholder 5">
            <a:extLst>
              <a:ext uri="{FF2B5EF4-FFF2-40B4-BE49-F238E27FC236}">
                <a16:creationId xmlns:a16="http://schemas.microsoft.com/office/drawing/2014/main" id="{9B3479AE-C176-33F9-FBA4-313A509657FF}"/>
              </a:ext>
            </a:extLst>
          </p:cNvPr>
          <p:cNvSpPr>
            <a:spLocks noGrp="1"/>
          </p:cNvSpPr>
          <p:nvPr>
            <p:ph type="body" sz="quarter" idx="14"/>
          </p:nvPr>
        </p:nvSpPr>
        <p:spPr/>
        <p:txBody>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Deloitte has identified the following activities the State can undertake to improve its HR operations and enhance the employee experience.</a:t>
            </a:r>
          </a:p>
        </p:txBody>
      </p:sp>
      <p:sp>
        <p:nvSpPr>
          <p:cNvPr id="2" name="Text Placeholder 2">
            <a:extLst>
              <a:ext uri="{FF2B5EF4-FFF2-40B4-BE49-F238E27FC236}">
                <a16:creationId xmlns:a16="http://schemas.microsoft.com/office/drawing/2014/main" id="{4F0CE8B1-A648-081F-18DF-04F7363E84AA}"/>
              </a:ext>
            </a:extLst>
          </p:cNvPr>
          <p:cNvSpPr>
            <a:spLocks noGrp="1"/>
          </p:cNvSpPr>
          <p:nvPr>
            <p:ph type="body" sz="quarter" idx="16"/>
          </p:nvPr>
        </p:nvSpPr>
        <p:spPr/>
        <p:txBody>
          <a:bodyPr/>
          <a:lstStyle/>
          <a:p>
            <a:r>
              <a:rPr lang="en-US"/>
              <a:t>Proposed future work</a:t>
            </a:r>
          </a:p>
        </p:txBody>
      </p:sp>
      <p:grpSp>
        <p:nvGrpSpPr>
          <p:cNvPr id="49" name="Group 48">
            <a:extLst>
              <a:ext uri="{FF2B5EF4-FFF2-40B4-BE49-F238E27FC236}">
                <a16:creationId xmlns:a16="http://schemas.microsoft.com/office/drawing/2014/main" id="{D2FF0AE3-5724-2837-C4D8-A274696732B1}"/>
              </a:ext>
            </a:extLst>
          </p:cNvPr>
          <p:cNvGrpSpPr/>
          <p:nvPr/>
        </p:nvGrpSpPr>
        <p:grpSpPr>
          <a:xfrm>
            <a:off x="859141" y="4251107"/>
            <a:ext cx="5108512" cy="830997"/>
            <a:chOff x="859141" y="4328051"/>
            <a:chExt cx="5108512" cy="830997"/>
          </a:xfrm>
        </p:grpSpPr>
        <p:sp>
          <p:nvSpPr>
            <p:cNvPr id="13" name="TextBox 12">
              <a:extLst>
                <a:ext uri="{FF2B5EF4-FFF2-40B4-BE49-F238E27FC236}">
                  <a16:creationId xmlns:a16="http://schemas.microsoft.com/office/drawing/2014/main" id="{1510D17E-98F2-3C9A-4211-571CF128E084}"/>
                </a:ext>
              </a:extLst>
            </p:cNvPr>
            <p:cNvSpPr txBox="1"/>
            <p:nvPr/>
          </p:nvSpPr>
          <p:spPr>
            <a:xfrm>
              <a:off x="2035733" y="4328051"/>
              <a:ext cx="3931920" cy="83099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4266"/>
                  </a:solidFill>
                  <a:effectLst/>
                  <a:uLnTx/>
                  <a:uFillTx/>
                  <a:ea typeface="Open Sans" panose="020B0606030504020204" pitchFamily="34" charset="0"/>
                  <a:cs typeface="Open Sans" panose="020B0606030504020204" pitchFamily="34" charset="0"/>
                </a:rPr>
                <a:t>Procure and implement an HR data reporting and digital workflow technology </a:t>
              </a:r>
            </a:p>
          </p:txBody>
        </p:sp>
        <p:grpSp>
          <p:nvGrpSpPr>
            <p:cNvPr id="3" name="Group 2">
              <a:extLst>
                <a:ext uri="{FF2B5EF4-FFF2-40B4-BE49-F238E27FC236}">
                  <a16:creationId xmlns:a16="http://schemas.microsoft.com/office/drawing/2014/main" id="{060D112F-75AE-E432-7527-A93C55BFFBB1}"/>
                </a:ext>
              </a:extLst>
            </p:cNvPr>
            <p:cNvGrpSpPr/>
            <p:nvPr/>
          </p:nvGrpSpPr>
          <p:grpSpPr>
            <a:xfrm>
              <a:off x="859141" y="4336641"/>
              <a:ext cx="813816" cy="813816"/>
              <a:chOff x="4148286" y="2203674"/>
              <a:chExt cx="813816" cy="813816"/>
            </a:xfrm>
          </p:grpSpPr>
          <p:sp>
            <p:nvSpPr>
              <p:cNvPr id="28" name="Oval 27">
                <a:extLst>
                  <a:ext uri="{FF2B5EF4-FFF2-40B4-BE49-F238E27FC236}">
                    <a16:creationId xmlns:a16="http://schemas.microsoft.com/office/drawing/2014/main" id="{9D6E549B-816F-0E13-614E-0FB4C6555EEB}"/>
                  </a:ext>
                </a:extLst>
              </p:cNvPr>
              <p:cNvSpPr/>
              <p:nvPr/>
            </p:nvSpPr>
            <p:spPr bwMode="auto">
              <a:xfrm>
                <a:off x="4148286" y="2203674"/>
                <a:ext cx="813816" cy="813816"/>
              </a:xfrm>
              <a:prstGeom prst="ellipse">
                <a:avLst/>
              </a:prstGeom>
              <a:solidFill>
                <a:schemeClr val="accent5"/>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Open Sans Light"/>
                  <a:ea typeface="ＭＳ Ｐゴシック" charset="0"/>
                  <a:cs typeface="ＭＳ Ｐゴシック" charset="0"/>
                </a:endParaRPr>
              </a:p>
            </p:txBody>
          </p:sp>
          <p:pic>
            <p:nvPicPr>
              <p:cNvPr id="51" name="Graphic 50" descr="Internet outline">
                <a:extLst>
                  <a:ext uri="{FF2B5EF4-FFF2-40B4-BE49-F238E27FC236}">
                    <a16:creationId xmlns:a16="http://schemas.microsoft.com/office/drawing/2014/main" id="{6C8A3A89-BD11-C622-793F-F342CA893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0874" y="2321664"/>
                <a:ext cx="548640" cy="548640"/>
              </a:xfrm>
              <a:prstGeom prst="rect">
                <a:avLst/>
              </a:prstGeom>
            </p:spPr>
          </p:pic>
        </p:grpSp>
      </p:grpSp>
      <p:grpSp>
        <p:nvGrpSpPr>
          <p:cNvPr id="48" name="Group 47">
            <a:extLst>
              <a:ext uri="{FF2B5EF4-FFF2-40B4-BE49-F238E27FC236}">
                <a16:creationId xmlns:a16="http://schemas.microsoft.com/office/drawing/2014/main" id="{60E1DAB8-0D0E-389C-B54A-D8AD9A2BA2AB}"/>
              </a:ext>
            </a:extLst>
          </p:cNvPr>
          <p:cNvGrpSpPr/>
          <p:nvPr/>
        </p:nvGrpSpPr>
        <p:grpSpPr>
          <a:xfrm>
            <a:off x="859141" y="3081543"/>
            <a:ext cx="5108512" cy="830997"/>
            <a:chOff x="859141" y="3051480"/>
            <a:chExt cx="5108512" cy="830997"/>
          </a:xfrm>
        </p:grpSpPr>
        <p:sp>
          <p:nvSpPr>
            <p:cNvPr id="9" name="TextBox 8">
              <a:extLst>
                <a:ext uri="{FF2B5EF4-FFF2-40B4-BE49-F238E27FC236}">
                  <a16:creationId xmlns:a16="http://schemas.microsoft.com/office/drawing/2014/main" id="{82DAD127-E806-5E8B-2DEB-7E050C7C8525}"/>
                </a:ext>
              </a:extLst>
            </p:cNvPr>
            <p:cNvSpPr txBox="1"/>
            <p:nvPr/>
          </p:nvSpPr>
          <p:spPr>
            <a:xfrm>
              <a:off x="2035733" y="3051480"/>
              <a:ext cx="3931920" cy="83099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4266"/>
                  </a:solidFill>
                  <a:effectLst/>
                  <a:uLnTx/>
                  <a:uFillTx/>
                  <a:ea typeface="Open Sans" panose="020B0606030504020204" pitchFamily="34" charset="0"/>
                  <a:cs typeface="Open Sans" panose="020B0606030504020204" pitchFamily="34" charset="0"/>
                </a:rPr>
                <a:t>Implement the HR Operating Model developed from Agency HR leaders’ input in the Future State Visioning Session</a:t>
              </a:r>
              <a:endParaRPr kumimoji="0" lang="en-US" sz="1600" b="1" i="0" u="none" kern="1200" cap="none" spc="0" normalizeH="0" noProof="0" dirty="0">
                <a:ln>
                  <a:noFill/>
                </a:ln>
                <a:solidFill>
                  <a:srgbClr val="054266"/>
                </a:solidFill>
                <a:effectLst/>
                <a:uLnTx/>
                <a:uFillTx/>
                <a:ea typeface="Open Sans" panose="020B0606030504020204" pitchFamily="34" charset="0"/>
                <a:cs typeface="Open Sans" panose="020B0606030504020204" pitchFamily="34" charset="0"/>
              </a:endParaRPr>
            </a:p>
          </p:txBody>
        </p:sp>
        <p:grpSp>
          <p:nvGrpSpPr>
            <p:cNvPr id="22" name="Group 21">
              <a:extLst>
                <a:ext uri="{FF2B5EF4-FFF2-40B4-BE49-F238E27FC236}">
                  <a16:creationId xmlns:a16="http://schemas.microsoft.com/office/drawing/2014/main" id="{39D54868-7C6C-415C-E1D1-B667546BAC87}"/>
                </a:ext>
              </a:extLst>
            </p:cNvPr>
            <p:cNvGrpSpPr/>
            <p:nvPr/>
          </p:nvGrpSpPr>
          <p:grpSpPr>
            <a:xfrm>
              <a:off x="859141" y="3060070"/>
              <a:ext cx="813816" cy="813816"/>
              <a:chOff x="1147239" y="2200593"/>
              <a:chExt cx="813816" cy="813816"/>
            </a:xfrm>
          </p:grpSpPr>
          <p:sp>
            <p:nvSpPr>
              <p:cNvPr id="24" name="Oval 23">
                <a:extLst>
                  <a:ext uri="{FF2B5EF4-FFF2-40B4-BE49-F238E27FC236}">
                    <a16:creationId xmlns:a16="http://schemas.microsoft.com/office/drawing/2014/main" id="{A126EEC5-402A-3E07-7493-B857896D9A5B}"/>
                  </a:ext>
                </a:extLst>
              </p:cNvPr>
              <p:cNvSpPr/>
              <p:nvPr/>
            </p:nvSpPr>
            <p:spPr bwMode="auto">
              <a:xfrm>
                <a:off x="1147239" y="2200593"/>
                <a:ext cx="813816" cy="813816"/>
              </a:xfrm>
              <a:prstGeom prst="ellipse">
                <a:avLst/>
              </a:prstGeom>
              <a:solidFill>
                <a:schemeClr val="accent5"/>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Open Sans Light"/>
                  <a:ea typeface="ＭＳ Ｐゴシック" charset="0"/>
                  <a:cs typeface="ＭＳ Ｐゴシック" charset="0"/>
                </a:endParaRPr>
              </a:p>
            </p:txBody>
          </p:sp>
          <p:pic>
            <p:nvPicPr>
              <p:cNvPr id="5" name="Graphic 4" descr="Playbook with solid fill">
                <a:extLst>
                  <a:ext uri="{FF2B5EF4-FFF2-40B4-BE49-F238E27FC236}">
                    <a16:creationId xmlns:a16="http://schemas.microsoft.com/office/drawing/2014/main" id="{78FE504C-4E77-D16F-04EC-13A557C6F3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9827" y="2321664"/>
                <a:ext cx="548640" cy="548640"/>
              </a:xfrm>
              <a:prstGeom prst="rect">
                <a:avLst/>
              </a:prstGeom>
            </p:spPr>
          </p:pic>
        </p:grpSp>
      </p:grpSp>
      <p:grpSp>
        <p:nvGrpSpPr>
          <p:cNvPr id="47" name="Group 46">
            <a:extLst>
              <a:ext uri="{FF2B5EF4-FFF2-40B4-BE49-F238E27FC236}">
                <a16:creationId xmlns:a16="http://schemas.microsoft.com/office/drawing/2014/main" id="{3F082112-3E90-648A-7B85-98334655A0A3}"/>
              </a:ext>
            </a:extLst>
          </p:cNvPr>
          <p:cNvGrpSpPr/>
          <p:nvPr/>
        </p:nvGrpSpPr>
        <p:grpSpPr>
          <a:xfrm>
            <a:off x="859141" y="1929160"/>
            <a:ext cx="5108512" cy="813816"/>
            <a:chOff x="859141" y="1616010"/>
            <a:chExt cx="5108512" cy="813816"/>
          </a:xfrm>
        </p:grpSpPr>
        <p:sp>
          <p:nvSpPr>
            <p:cNvPr id="16" name="TextBox 15">
              <a:extLst>
                <a:ext uri="{FF2B5EF4-FFF2-40B4-BE49-F238E27FC236}">
                  <a16:creationId xmlns:a16="http://schemas.microsoft.com/office/drawing/2014/main" id="{32634216-D691-078D-3E48-4A89DB6021BA}"/>
                </a:ext>
              </a:extLst>
            </p:cNvPr>
            <p:cNvSpPr txBox="1"/>
            <p:nvPr/>
          </p:nvSpPr>
          <p:spPr>
            <a:xfrm>
              <a:off x="2035733" y="1853641"/>
              <a:ext cx="3931920" cy="33855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4266"/>
                  </a:solidFill>
                  <a:effectLst/>
                  <a:uLnTx/>
                  <a:uFillTx/>
                  <a:ea typeface="Open Sans" panose="020B0606030504020204" pitchFamily="34" charset="0"/>
                  <a:cs typeface="Open Sans" panose="020B0606030504020204" pitchFamily="34" charset="0"/>
                </a:rPr>
                <a:t>Redesign the State’s Job Architecture</a:t>
              </a:r>
            </a:p>
          </p:txBody>
        </p:sp>
        <p:grpSp>
          <p:nvGrpSpPr>
            <p:cNvPr id="4" name="Group 3">
              <a:extLst>
                <a:ext uri="{FF2B5EF4-FFF2-40B4-BE49-F238E27FC236}">
                  <a16:creationId xmlns:a16="http://schemas.microsoft.com/office/drawing/2014/main" id="{BC4903C4-829B-C7D0-25A7-FCEB488A368E}"/>
                </a:ext>
              </a:extLst>
            </p:cNvPr>
            <p:cNvGrpSpPr/>
            <p:nvPr/>
          </p:nvGrpSpPr>
          <p:grpSpPr>
            <a:xfrm>
              <a:off x="859141" y="1616010"/>
              <a:ext cx="813816" cy="813816"/>
              <a:chOff x="7081488" y="2210048"/>
              <a:chExt cx="813816" cy="813816"/>
            </a:xfrm>
          </p:grpSpPr>
          <p:sp>
            <p:nvSpPr>
              <p:cNvPr id="32" name="Oval 31">
                <a:extLst>
                  <a:ext uri="{FF2B5EF4-FFF2-40B4-BE49-F238E27FC236}">
                    <a16:creationId xmlns:a16="http://schemas.microsoft.com/office/drawing/2014/main" id="{ECF419D1-52D2-E1AA-0810-E3D739EEB726}"/>
                  </a:ext>
                </a:extLst>
              </p:cNvPr>
              <p:cNvSpPr/>
              <p:nvPr/>
            </p:nvSpPr>
            <p:spPr bwMode="auto">
              <a:xfrm>
                <a:off x="7081488" y="2210048"/>
                <a:ext cx="813816" cy="813816"/>
              </a:xfrm>
              <a:prstGeom prst="ellipse">
                <a:avLst/>
              </a:prstGeom>
              <a:solidFill>
                <a:schemeClr val="accent5"/>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Open Sans Light"/>
                  <a:ea typeface="ＭＳ Ｐゴシック" charset="0"/>
                  <a:cs typeface="ＭＳ Ｐゴシック" charset="0"/>
                </a:endParaRPr>
              </a:p>
            </p:txBody>
          </p:sp>
          <p:pic>
            <p:nvPicPr>
              <p:cNvPr id="38" name="Graphic 37" descr="Pyramid with levels with solid fill">
                <a:extLst>
                  <a:ext uri="{FF2B5EF4-FFF2-40B4-BE49-F238E27FC236}">
                    <a16:creationId xmlns:a16="http://schemas.microsoft.com/office/drawing/2014/main" id="{EE4B2153-C3D9-377F-4602-8C1F8553F2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24991" y="2321664"/>
                <a:ext cx="548640" cy="548640"/>
              </a:xfrm>
              <a:prstGeom prst="rect">
                <a:avLst/>
              </a:prstGeom>
            </p:spPr>
          </p:pic>
        </p:grpSp>
      </p:grpSp>
      <p:grpSp>
        <p:nvGrpSpPr>
          <p:cNvPr id="50" name="Group 49">
            <a:extLst>
              <a:ext uri="{FF2B5EF4-FFF2-40B4-BE49-F238E27FC236}">
                <a16:creationId xmlns:a16="http://schemas.microsoft.com/office/drawing/2014/main" id="{B37AA1A5-0123-4DA9-54B4-35B13FE8120E}"/>
              </a:ext>
            </a:extLst>
          </p:cNvPr>
          <p:cNvGrpSpPr/>
          <p:nvPr/>
        </p:nvGrpSpPr>
        <p:grpSpPr>
          <a:xfrm>
            <a:off x="859141" y="5420670"/>
            <a:ext cx="5108512" cy="813816"/>
            <a:chOff x="859141" y="5445722"/>
            <a:chExt cx="5108512" cy="813816"/>
          </a:xfrm>
        </p:grpSpPr>
        <p:sp>
          <p:nvSpPr>
            <p:cNvPr id="21" name="TextBox 20">
              <a:extLst>
                <a:ext uri="{FF2B5EF4-FFF2-40B4-BE49-F238E27FC236}">
                  <a16:creationId xmlns:a16="http://schemas.microsoft.com/office/drawing/2014/main" id="{82030A03-F1EB-77C4-23C1-D68EC1A5A3A5}"/>
                </a:ext>
              </a:extLst>
            </p:cNvPr>
            <p:cNvSpPr txBox="1"/>
            <p:nvPr/>
          </p:nvSpPr>
          <p:spPr>
            <a:xfrm>
              <a:off x="2035733" y="5702808"/>
              <a:ext cx="3931920" cy="338554"/>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4266"/>
                  </a:solidFill>
                  <a:effectLst/>
                  <a:uLnTx/>
                  <a:uFillTx/>
                  <a:ea typeface="Open Sans" panose="020B0606030504020204" pitchFamily="34" charset="0"/>
                  <a:cs typeface="Open Sans" panose="020B0606030504020204" pitchFamily="34" charset="0"/>
                </a:rPr>
                <a:t>Analyze the workload for key positions</a:t>
              </a:r>
            </a:p>
          </p:txBody>
        </p:sp>
        <p:grpSp>
          <p:nvGrpSpPr>
            <p:cNvPr id="7" name="Group 6">
              <a:extLst>
                <a:ext uri="{FF2B5EF4-FFF2-40B4-BE49-F238E27FC236}">
                  <a16:creationId xmlns:a16="http://schemas.microsoft.com/office/drawing/2014/main" id="{531482A3-384B-623E-5253-FFBD1C86C334}"/>
                </a:ext>
              </a:extLst>
            </p:cNvPr>
            <p:cNvGrpSpPr/>
            <p:nvPr/>
          </p:nvGrpSpPr>
          <p:grpSpPr>
            <a:xfrm>
              <a:off x="859141" y="5445722"/>
              <a:ext cx="813816" cy="813816"/>
              <a:chOff x="10058699" y="2200593"/>
              <a:chExt cx="813816" cy="813816"/>
            </a:xfrm>
          </p:grpSpPr>
          <p:sp>
            <p:nvSpPr>
              <p:cNvPr id="35" name="Oval 34">
                <a:extLst>
                  <a:ext uri="{FF2B5EF4-FFF2-40B4-BE49-F238E27FC236}">
                    <a16:creationId xmlns:a16="http://schemas.microsoft.com/office/drawing/2014/main" id="{F1BCAD23-1ABF-23F8-A84A-42F669812AC8}"/>
                  </a:ext>
                </a:extLst>
              </p:cNvPr>
              <p:cNvSpPr/>
              <p:nvPr/>
            </p:nvSpPr>
            <p:spPr bwMode="auto">
              <a:xfrm>
                <a:off x="10058699" y="2200593"/>
                <a:ext cx="813816" cy="813816"/>
              </a:xfrm>
              <a:prstGeom prst="ellipse">
                <a:avLst/>
              </a:prstGeom>
              <a:solidFill>
                <a:schemeClr val="accent5"/>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Open Sans Light"/>
                  <a:ea typeface="ＭＳ Ｐゴシック" charset="0"/>
                  <a:cs typeface="ＭＳ Ｐゴシック" charset="0"/>
                </a:endParaRPr>
              </a:p>
            </p:txBody>
          </p:sp>
          <p:pic>
            <p:nvPicPr>
              <p:cNvPr id="40" name="Graphic 39" descr="Wheelbarrow with solid fill">
                <a:extLst>
                  <a:ext uri="{FF2B5EF4-FFF2-40B4-BE49-F238E27FC236}">
                    <a16:creationId xmlns:a16="http://schemas.microsoft.com/office/drawing/2014/main" id="{F63ECF85-781A-9F7A-798A-2F635FB98F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60559" y="2321664"/>
                <a:ext cx="548640" cy="548640"/>
              </a:xfrm>
              <a:prstGeom prst="rect">
                <a:avLst/>
              </a:prstGeom>
            </p:spPr>
          </p:pic>
        </p:grpSp>
      </p:grpSp>
      <p:grpSp>
        <p:nvGrpSpPr>
          <p:cNvPr id="60" name="Group 59">
            <a:extLst>
              <a:ext uri="{FF2B5EF4-FFF2-40B4-BE49-F238E27FC236}">
                <a16:creationId xmlns:a16="http://schemas.microsoft.com/office/drawing/2014/main" id="{DAC15E6B-57EA-03BB-94EA-E3A6DBC18F33}"/>
              </a:ext>
            </a:extLst>
          </p:cNvPr>
          <p:cNvGrpSpPr/>
          <p:nvPr/>
        </p:nvGrpSpPr>
        <p:grpSpPr>
          <a:xfrm>
            <a:off x="6478516" y="4256834"/>
            <a:ext cx="5106287" cy="813816"/>
            <a:chOff x="6478516" y="4187338"/>
            <a:chExt cx="5106287" cy="813816"/>
          </a:xfrm>
        </p:grpSpPr>
        <p:sp>
          <p:nvSpPr>
            <p:cNvPr id="27" name="TextBox 26">
              <a:extLst>
                <a:ext uri="{FF2B5EF4-FFF2-40B4-BE49-F238E27FC236}">
                  <a16:creationId xmlns:a16="http://schemas.microsoft.com/office/drawing/2014/main" id="{87B42D8D-D24F-D4F0-C83B-943D8602EF5C}"/>
                </a:ext>
              </a:extLst>
            </p:cNvPr>
            <p:cNvSpPr txBox="1"/>
            <p:nvPr/>
          </p:nvSpPr>
          <p:spPr>
            <a:xfrm>
              <a:off x="7652883" y="4301859"/>
              <a:ext cx="3931920" cy="58477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4266"/>
                  </a:solidFill>
                  <a:effectLst/>
                  <a:uLnTx/>
                  <a:uFillTx/>
                  <a:ea typeface="Open Sans" panose="020B0606030504020204" pitchFamily="34" charset="0"/>
                  <a:cs typeface="Open Sans" panose="020B0606030504020204" pitchFamily="34" charset="0"/>
                </a:rPr>
                <a:t>Evaluate telework options and combine with real estate </a:t>
              </a:r>
              <a:r>
                <a:rPr lang="en-US" sz="1600" b="1" dirty="0">
                  <a:solidFill>
                    <a:srgbClr val="054266"/>
                  </a:solidFill>
                  <a:ea typeface="Open Sans" panose="020B0606030504020204" pitchFamily="34" charset="0"/>
                  <a:cs typeface="Open Sans" panose="020B0606030504020204" pitchFamily="34" charset="0"/>
                </a:rPr>
                <a:t>strategy</a:t>
              </a:r>
              <a:endParaRPr kumimoji="0" lang="en-US" sz="1600" b="1" i="0" u="none" strike="noStrike" kern="1200" cap="none" spc="0" normalizeH="0" baseline="0" noProof="0" dirty="0">
                <a:ln>
                  <a:noFill/>
                </a:ln>
                <a:solidFill>
                  <a:srgbClr val="054266"/>
                </a:solidFill>
                <a:effectLst/>
                <a:uLnTx/>
                <a:uFillTx/>
                <a:latin typeface="Open Sans"/>
                <a:ea typeface="Open Sans" panose="020B0606030504020204" pitchFamily="34" charset="0"/>
                <a:cs typeface="Open Sans" panose="020B0606030504020204" pitchFamily="34" charset="0"/>
              </a:endParaRPr>
            </a:p>
          </p:txBody>
        </p:sp>
        <p:grpSp>
          <p:nvGrpSpPr>
            <p:cNvPr id="33" name="Group 32">
              <a:extLst>
                <a:ext uri="{FF2B5EF4-FFF2-40B4-BE49-F238E27FC236}">
                  <a16:creationId xmlns:a16="http://schemas.microsoft.com/office/drawing/2014/main" id="{7F82C81B-398C-81AE-0E0A-A8EF42541B70}"/>
                </a:ext>
              </a:extLst>
            </p:cNvPr>
            <p:cNvGrpSpPr/>
            <p:nvPr/>
          </p:nvGrpSpPr>
          <p:grpSpPr>
            <a:xfrm>
              <a:off x="6478516" y="4187338"/>
              <a:ext cx="813816" cy="813816"/>
              <a:chOff x="7081488" y="2210048"/>
              <a:chExt cx="813816" cy="813816"/>
            </a:xfrm>
          </p:grpSpPr>
          <p:sp>
            <p:nvSpPr>
              <p:cNvPr id="34" name="Oval 33">
                <a:extLst>
                  <a:ext uri="{FF2B5EF4-FFF2-40B4-BE49-F238E27FC236}">
                    <a16:creationId xmlns:a16="http://schemas.microsoft.com/office/drawing/2014/main" id="{96F17DF4-C94D-10CC-58F5-712CD39A076B}"/>
                  </a:ext>
                </a:extLst>
              </p:cNvPr>
              <p:cNvSpPr/>
              <p:nvPr/>
            </p:nvSpPr>
            <p:spPr bwMode="auto">
              <a:xfrm>
                <a:off x="7081488" y="2210048"/>
                <a:ext cx="813816" cy="813816"/>
              </a:xfrm>
              <a:prstGeom prst="ellipse">
                <a:avLst/>
              </a:prstGeom>
              <a:solidFill>
                <a:schemeClr val="accent5"/>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Open Sans Light"/>
                  <a:ea typeface="ＭＳ Ｐゴシック" charset="0"/>
                  <a:cs typeface="ＭＳ Ｐゴシック" charset="0"/>
                </a:endParaRPr>
              </a:p>
            </p:txBody>
          </p:sp>
          <p:pic>
            <p:nvPicPr>
              <p:cNvPr id="36" name="Graphic 35" descr="City with solid fill">
                <a:extLst>
                  <a:ext uri="{FF2B5EF4-FFF2-40B4-BE49-F238E27FC236}">
                    <a16:creationId xmlns:a16="http://schemas.microsoft.com/office/drawing/2014/main" id="{816C4C52-8A81-DA74-5691-BF3D8D0D13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11456" y="2336552"/>
                <a:ext cx="548640" cy="548640"/>
              </a:xfrm>
              <a:prstGeom prst="rect">
                <a:avLst/>
              </a:prstGeom>
            </p:spPr>
          </p:pic>
        </p:grpSp>
      </p:grpSp>
      <p:grpSp>
        <p:nvGrpSpPr>
          <p:cNvPr id="61" name="Group 60">
            <a:extLst>
              <a:ext uri="{FF2B5EF4-FFF2-40B4-BE49-F238E27FC236}">
                <a16:creationId xmlns:a16="http://schemas.microsoft.com/office/drawing/2014/main" id="{0D861859-5C66-73C8-2AD0-E3E0437931FA}"/>
              </a:ext>
            </a:extLst>
          </p:cNvPr>
          <p:cNvGrpSpPr/>
          <p:nvPr/>
        </p:nvGrpSpPr>
        <p:grpSpPr>
          <a:xfrm>
            <a:off x="6478516" y="5420670"/>
            <a:ext cx="5106287" cy="830997"/>
            <a:chOff x="6478516" y="5350705"/>
            <a:chExt cx="5106287" cy="830997"/>
          </a:xfrm>
        </p:grpSpPr>
        <p:sp>
          <p:nvSpPr>
            <p:cNvPr id="29" name="TextBox 28">
              <a:extLst>
                <a:ext uri="{FF2B5EF4-FFF2-40B4-BE49-F238E27FC236}">
                  <a16:creationId xmlns:a16="http://schemas.microsoft.com/office/drawing/2014/main" id="{9135FBA8-BD67-D064-270C-2E40C649A67A}"/>
                </a:ext>
              </a:extLst>
            </p:cNvPr>
            <p:cNvSpPr txBox="1"/>
            <p:nvPr/>
          </p:nvSpPr>
          <p:spPr>
            <a:xfrm>
              <a:off x="7652883" y="5350705"/>
              <a:ext cx="3931920" cy="83099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4266"/>
                  </a:solidFill>
                  <a:effectLst/>
                  <a:uLnTx/>
                  <a:uFillTx/>
                  <a:ea typeface="Open Sans" panose="020B0606030504020204" pitchFamily="34" charset="0"/>
                  <a:cs typeface="Open Sans" panose="020B0606030504020204" pitchFamily="34" charset="0"/>
                </a:rPr>
                <a:t>Implement onboarding program and build awareness for existing  professional development curriculum</a:t>
              </a:r>
            </a:p>
          </p:txBody>
        </p:sp>
        <p:grpSp>
          <p:nvGrpSpPr>
            <p:cNvPr id="37" name="Group 36">
              <a:extLst>
                <a:ext uri="{FF2B5EF4-FFF2-40B4-BE49-F238E27FC236}">
                  <a16:creationId xmlns:a16="http://schemas.microsoft.com/office/drawing/2014/main" id="{4E847436-9240-E1D6-11DA-F783E3028081}"/>
                </a:ext>
              </a:extLst>
            </p:cNvPr>
            <p:cNvGrpSpPr/>
            <p:nvPr/>
          </p:nvGrpSpPr>
          <p:grpSpPr>
            <a:xfrm>
              <a:off x="6478516" y="5359295"/>
              <a:ext cx="813816" cy="813816"/>
              <a:chOff x="10058699" y="2200593"/>
              <a:chExt cx="813816" cy="813816"/>
            </a:xfrm>
          </p:grpSpPr>
          <p:sp>
            <p:nvSpPr>
              <p:cNvPr id="39" name="Oval 38">
                <a:extLst>
                  <a:ext uri="{FF2B5EF4-FFF2-40B4-BE49-F238E27FC236}">
                    <a16:creationId xmlns:a16="http://schemas.microsoft.com/office/drawing/2014/main" id="{CE2B2AD8-47D6-87F0-7ECB-B741898AFB73}"/>
                  </a:ext>
                </a:extLst>
              </p:cNvPr>
              <p:cNvSpPr/>
              <p:nvPr/>
            </p:nvSpPr>
            <p:spPr bwMode="auto">
              <a:xfrm>
                <a:off x="10058699" y="2200593"/>
                <a:ext cx="813816" cy="813816"/>
              </a:xfrm>
              <a:prstGeom prst="ellipse">
                <a:avLst/>
              </a:prstGeom>
              <a:solidFill>
                <a:schemeClr val="accent5"/>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Open Sans Light"/>
                  <a:ea typeface="ＭＳ Ｐゴシック" charset="0"/>
                  <a:cs typeface="ＭＳ Ｐゴシック" charset="0"/>
                </a:endParaRPr>
              </a:p>
            </p:txBody>
          </p:sp>
          <p:pic>
            <p:nvPicPr>
              <p:cNvPr id="41" name="Graphic 40" descr="Teacher with solid fill">
                <a:extLst>
                  <a:ext uri="{FF2B5EF4-FFF2-40B4-BE49-F238E27FC236}">
                    <a16:creationId xmlns:a16="http://schemas.microsoft.com/office/drawing/2014/main" id="{7867C126-165F-B635-BAE5-C8A63A2CB5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89923" y="2314356"/>
                <a:ext cx="548640" cy="548640"/>
              </a:xfrm>
              <a:prstGeom prst="rect">
                <a:avLst/>
              </a:prstGeom>
            </p:spPr>
          </p:pic>
        </p:grpSp>
      </p:grpSp>
      <p:grpSp>
        <p:nvGrpSpPr>
          <p:cNvPr id="59" name="Group 58">
            <a:extLst>
              <a:ext uri="{FF2B5EF4-FFF2-40B4-BE49-F238E27FC236}">
                <a16:creationId xmlns:a16="http://schemas.microsoft.com/office/drawing/2014/main" id="{32D961DE-689B-8627-C35A-37F51D69B887}"/>
              </a:ext>
            </a:extLst>
          </p:cNvPr>
          <p:cNvGrpSpPr/>
          <p:nvPr/>
        </p:nvGrpSpPr>
        <p:grpSpPr>
          <a:xfrm>
            <a:off x="6478516" y="3092997"/>
            <a:ext cx="5106287" cy="813816"/>
            <a:chOff x="6478516" y="2892581"/>
            <a:chExt cx="5106287" cy="813816"/>
          </a:xfrm>
        </p:grpSpPr>
        <p:sp>
          <p:nvSpPr>
            <p:cNvPr id="26" name="TextBox 25">
              <a:extLst>
                <a:ext uri="{FF2B5EF4-FFF2-40B4-BE49-F238E27FC236}">
                  <a16:creationId xmlns:a16="http://schemas.microsoft.com/office/drawing/2014/main" id="{7DF4C43B-AC53-34D7-127A-E6DCDCCE775E}"/>
                </a:ext>
              </a:extLst>
            </p:cNvPr>
            <p:cNvSpPr txBox="1"/>
            <p:nvPr/>
          </p:nvSpPr>
          <p:spPr>
            <a:xfrm>
              <a:off x="7652883" y="3007102"/>
              <a:ext cx="3931920" cy="58477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4266"/>
                  </a:solidFill>
                  <a:effectLst/>
                  <a:uLnTx/>
                  <a:uFillTx/>
                  <a:ea typeface="Open Sans" panose="020B0606030504020204" pitchFamily="34" charset="0"/>
                  <a:cs typeface="Open Sans" panose="020B0606030504020204" pitchFamily="34" charset="0"/>
                </a:rPr>
                <a:t>Establish unified, State-wide marketing and branding strategy</a:t>
              </a:r>
            </a:p>
          </p:txBody>
        </p:sp>
        <p:grpSp>
          <p:nvGrpSpPr>
            <p:cNvPr id="46" name="Group 45">
              <a:extLst>
                <a:ext uri="{FF2B5EF4-FFF2-40B4-BE49-F238E27FC236}">
                  <a16:creationId xmlns:a16="http://schemas.microsoft.com/office/drawing/2014/main" id="{BED41489-6D61-3F95-D73C-9EF102B89ABC}"/>
                </a:ext>
              </a:extLst>
            </p:cNvPr>
            <p:cNvGrpSpPr/>
            <p:nvPr/>
          </p:nvGrpSpPr>
          <p:grpSpPr>
            <a:xfrm>
              <a:off x="6478516" y="2892581"/>
              <a:ext cx="813816" cy="813816"/>
              <a:chOff x="17159953" y="2225753"/>
              <a:chExt cx="813816" cy="813816"/>
            </a:xfrm>
          </p:grpSpPr>
          <p:sp>
            <p:nvSpPr>
              <p:cNvPr id="31" name="Oval 30">
                <a:extLst>
                  <a:ext uri="{FF2B5EF4-FFF2-40B4-BE49-F238E27FC236}">
                    <a16:creationId xmlns:a16="http://schemas.microsoft.com/office/drawing/2014/main" id="{159DBE31-F2A6-BF13-6589-5F4C5C3C0BE8}"/>
                  </a:ext>
                </a:extLst>
              </p:cNvPr>
              <p:cNvSpPr/>
              <p:nvPr/>
            </p:nvSpPr>
            <p:spPr bwMode="auto">
              <a:xfrm>
                <a:off x="17159953" y="2225753"/>
                <a:ext cx="813816" cy="813816"/>
              </a:xfrm>
              <a:prstGeom prst="ellipse">
                <a:avLst/>
              </a:prstGeom>
              <a:solidFill>
                <a:schemeClr val="accent5"/>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Open Sans Light"/>
                  <a:ea typeface="ＭＳ Ｐゴシック" charset="0"/>
                  <a:cs typeface="ＭＳ Ｐゴシック" charset="0"/>
                </a:endParaRPr>
              </a:p>
            </p:txBody>
          </p:sp>
          <p:pic>
            <p:nvPicPr>
              <p:cNvPr id="42" name="Graphic 41" descr="Marketing with solid fill">
                <a:extLst>
                  <a:ext uri="{FF2B5EF4-FFF2-40B4-BE49-F238E27FC236}">
                    <a16:creationId xmlns:a16="http://schemas.microsoft.com/office/drawing/2014/main" id="{3F8366A8-7928-6BDD-C6B2-EE24CE52129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7311591" y="2339386"/>
                <a:ext cx="548640" cy="548640"/>
              </a:xfrm>
              <a:prstGeom prst="rect">
                <a:avLst/>
              </a:prstGeom>
            </p:spPr>
          </p:pic>
        </p:grpSp>
      </p:grpSp>
      <p:grpSp>
        <p:nvGrpSpPr>
          <p:cNvPr id="58" name="Group 57">
            <a:extLst>
              <a:ext uri="{FF2B5EF4-FFF2-40B4-BE49-F238E27FC236}">
                <a16:creationId xmlns:a16="http://schemas.microsoft.com/office/drawing/2014/main" id="{596A0ABF-C804-347B-5C79-46F0DCB4AD00}"/>
              </a:ext>
            </a:extLst>
          </p:cNvPr>
          <p:cNvGrpSpPr/>
          <p:nvPr/>
        </p:nvGrpSpPr>
        <p:grpSpPr>
          <a:xfrm>
            <a:off x="6478516" y="1929160"/>
            <a:ext cx="5106287" cy="813816"/>
            <a:chOff x="6478516" y="1616010"/>
            <a:chExt cx="5106287" cy="813816"/>
          </a:xfrm>
        </p:grpSpPr>
        <p:sp>
          <p:nvSpPr>
            <p:cNvPr id="23" name="TextBox 22">
              <a:extLst>
                <a:ext uri="{FF2B5EF4-FFF2-40B4-BE49-F238E27FC236}">
                  <a16:creationId xmlns:a16="http://schemas.microsoft.com/office/drawing/2014/main" id="{8BD938DD-37A1-CA68-9100-6DA1FB2D5B72}"/>
                </a:ext>
              </a:extLst>
            </p:cNvPr>
            <p:cNvSpPr txBox="1"/>
            <p:nvPr/>
          </p:nvSpPr>
          <p:spPr>
            <a:xfrm>
              <a:off x="7652883" y="1730531"/>
              <a:ext cx="3931920" cy="58477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4266"/>
                  </a:solidFill>
                  <a:effectLst/>
                  <a:uLnTx/>
                  <a:uFillTx/>
                  <a:ea typeface="Open Sans" panose="020B0606030504020204" pitchFamily="34" charset="0"/>
                  <a:cs typeface="Open Sans" panose="020B0606030504020204" pitchFamily="34" charset="0"/>
                </a:rPr>
                <a:t>Conduct study to understand employee preferences on Total Rewards</a:t>
              </a:r>
            </a:p>
          </p:txBody>
        </p:sp>
        <p:grpSp>
          <p:nvGrpSpPr>
            <p:cNvPr id="45" name="Group 44">
              <a:extLst>
                <a:ext uri="{FF2B5EF4-FFF2-40B4-BE49-F238E27FC236}">
                  <a16:creationId xmlns:a16="http://schemas.microsoft.com/office/drawing/2014/main" id="{C826EC98-0B58-895C-F685-DF63C3F032B1}"/>
                </a:ext>
              </a:extLst>
            </p:cNvPr>
            <p:cNvGrpSpPr/>
            <p:nvPr/>
          </p:nvGrpSpPr>
          <p:grpSpPr>
            <a:xfrm>
              <a:off x="6478516" y="1616010"/>
              <a:ext cx="813816" cy="813816"/>
              <a:chOff x="14158906" y="2222672"/>
              <a:chExt cx="813816" cy="813816"/>
            </a:xfrm>
          </p:grpSpPr>
          <p:sp>
            <p:nvSpPr>
              <p:cNvPr id="30" name="Oval 29">
                <a:extLst>
                  <a:ext uri="{FF2B5EF4-FFF2-40B4-BE49-F238E27FC236}">
                    <a16:creationId xmlns:a16="http://schemas.microsoft.com/office/drawing/2014/main" id="{07F27C55-8905-9BBD-D2B9-CF89C902C235}"/>
                  </a:ext>
                </a:extLst>
              </p:cNvPr>
              <p:cNvSpPr/>
              <p:nvPr/>
            </p:nvSpPr>
            <p:spPr bwMode="auto">
              <a:xfrm>
                <a:off x="14158906" y="2222672"/>
                <a:ext cx="813816" cy="813816"/>
              </a:xfrm>
              <a:prstGeom prst="ellipse">
                <a:avLst/>
              </a:prstGeom>
              <a:solidFill>
                <a:schemeClr val="accent5"/>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Open Sans Light"/>
                  <a:ea typeface="ＭＳ Ｐゴシック" charset="0"/>
                  <a:cs typeface="ＭＳ Ｐゴシック" charset="0"/>
                </a:endParaRPr>
              </a:p>
            </p:txBody>
          </p:sp>
          <p:pic>
            <p:nvPicPr>
              <p:cNvPr id="43" name="Graphic 42" descr="Piggy Bank with solid fill">
                <a:extLst>
                  <a:ext uri="{FF2B5EF4-FFF2-40B4-BE49-F238E27FC236}">
                    <a16:creationId xmlns:a16="http://schemas.microsoft.com/office/drawing/2014/main" id="{8893B728-8165-9DDC-7FA6-BC21767007A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288874" y="2364715"/>
                <a:ext cx="548640" cy="548640"/>
              </a:xfrm>
              <a:prstGeom prst="rect">
                <a:avLst/>
              </a:prstGeom>
            </p:spPr>
          </p:pic>
        </p:grpSp>
      </p:grpSp>
      <p:sp>
        <p:nvSpPr>
          <p:cNvPr id="62" name="Rectangle: Rounded Corners 61">
            <a:extLst>
              <a:ext uri="{FF2B5EF4-FFF2-40B4-BE49-F238E27FC236}">
                <a16:creationId xmlns:a16="http://schemas.microsoft.com/office/drawing/2014/main" id="{5D5CCBF5-A4BF-1A9C-A672-24FFD6F14F56}"/>
              </a:ext>
            </a:extLst>
          </p:cNvPr>
          <p:cNvSpPr/>
          <p:nvPr/>
        </p:nvSpPr>
        <p:spPr>
          <a:xfrm>
            <a:off x="600973" y="1424559"/>
            <a:ext cx="5646960" cy="3809322"/>
          </a:xfrm>
          <a:prstGeom prst="roundRect">
            <a:avLst/>
          </a:prstGeom>
          <a:solidFill>
            <a:srgbClr val="053955">
              <a:alpha val="17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i="1" u="sng" dirty="0">
                <a:solidFill>
                  <a:srgbClr val="043D70"/>
                </a:solidFill>
              </a:rPr>
              <a:t>Most Impactful Opportunities</a:t>
            </a:r>
          </a:p>
        </p:txBody>
      </p:sp>
    </p:spTree>
    <p:extLst>
      <p:ext uri="{BB962C8B-B14F-4D97-AF65-F5344CB8AC3E}">
        <p14:creationId xmlns:p14="http://schemas.microsoft.com/office/powerpoint/2010/main" val="2349310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38F4D9C-DB45-A30A-A167-F9CA725EC78A}"/>
              </a:ext>
            </a:extLst>
          </p:cNvPr>
          <p:cNvSpPr>
            <a:spLocks noGrp="1"/>
          </p:cNvSpPr>
          <p:nvPr>
            <p:ph type="body" sz="quarter" idx="13"/>
          </p:nvPr>
        </p:nvSpPr>
        <p:spPr/>
        <p:txBody>
          <a:bodyPr>
            <a:normAutofit lnSpcReduction="10000"/>
          </a:bodyPr>
          <a:lstStyle/>
          <a:p>
            <a:r>
              <a:rPr lang="en-US" dirty="0">
                <a:solidFill>
                  <a:srgbClr val="043D70"/>
                </a:solidFill>
              </a:rPr>
              <a:t>Our Work to Date</a:t>
            </a:r>
          </a:p>
        </p:txBody>
      </p:sp>
      <p:sp>
        <p:nvSpPr>
          <p:cNvPr id="2" name="Text Placeholder 1">
            <a:extLst>
              <a:ext uri="{FF2B5EF4-FFF2-40B4-BE49-F238E27FC236}">
                <a16:creationId xmlns:a16="http://schemas.microsoft.com/office/drawing/2014/main" id="{8246CE36-F4CA-FE69-4AA1-3D7825947B65}"/>
              </a:ext>
            </a:extLst>
          </p:cNvPr>
          <p:cNvSpPr>
            <a:spLocks noGrp="1"/>
          </p:cNvSpPr>
          <p:nvPr>
            <p:ph type="body" sz="quarter" idx="14"/>
          </p:nvPr>
        </p:nvSpPr>
        <p:spPr>
          <a:xfrm>
            <a:off x="463295" y="1050544"/>
            <a:ext cx="11370742" cy="453696"/>
          </a:xfrm>
        </p:spPr>
        <p:txBody>
          <a:bodyPr/>
          <a:lstStyle/>
          <a:p>
            <a:r>
              <a:rPr kumimoji="0" lang="en-US" b="0" i="0" u="none" strike="noStrike" kern="1200" cap="none" spc="0" normalizeH="0" baseline="0" noProof="0">
                <a:ln>
                  <a:noFill/>
                </a:ln>
                <a:solidFill>
                  <a:srgbClr val="0A0A0A"/>
                </a:solidFill>
                <a:effectLst/>
                <a:uLnTx/>
                <a:uFillTx/>
                <a:latin typeface="+mn-lt"/>
                <a:ea typeface="Calibri" panose="020F0502020204030204" pitchFamily="34" charset="0"/>
                <a:cs typeface="Times New Roman" panose="02020603050405020304" pitchFamily="18" charset="0"/>
              </a:rPr>
              <a:t>The State of New Mexico’s workforce challenges are experienced across State agencies. Given today’s talent crunch, New Mexico is exploring ways to enhance retention along with addressing the challenges around recruiting and hiring</a:t>
            </a:r>
            <a:r>
              <a:rPr lang="en-US">
                <a:solidFill>
                  <a:srgbClr val="0A0A0A"/>
                </a:solidFill>
                <a:latin typeface="+mn-lt"/>
                <a:ea typeface="Calibri" panose="020F0502020204030204" pitchFamily="34" charset="0"/>
                <a:cs typeface="Times New Roman" panose="02020603050405020304" pitchFamily="18" charset="0"/>
              </a:rPr>
              <a:t>.</a:t>
            </a:r>
            <a:endParaRPr lang="en-US">
              <a:latin typeface="+mn-lt"/>
              <a:ea typeface="Open Sans Light" panose="020B0306030504020204" pitchFamily="34" charset="0"/>
              <a:cs typeface="Open Sans Light" panose="020B0306030504020204" pitchFamily="34" charset="0"/>
            </a:endParaRPr>
          </a:p>
        </p:txBody>
      </p:sp>
      <p:sp>
        <p:nvSpPr>
          <p:cNvPr id="3" name="Text Placeholder 2">
            <a:extLst>
              <a:ext uri="{FF2B5EF4-FFF2-40B4-BE49-F238E27FC236}">
                <a16:creationId xmlns:a16="http://schemas.microsoft.com/office/drawing/2014/main" id="{60B154C7-2979-A5B1-B6D7-9E3B6F18217B}"/>
              </a:ext>
            </a:extLst>
          </p:cNvPr>
          <p:cNvSpPr>
            <a:spLocks noGrp="1"/>
          </p:cNvSpPr>
          <p:nvPr>
            <p:ph type="body" sz="quarter" idx="16"/>
          </p:nvPr>
        </p:nvSpPr>
        <p:spPr/>
        <p:txBody>
          <a:bodyPr/>
          <a:lstStyle/>
          <a:p>
            <a:r>
              <a:rPr lang="en-US"/>
              <a:t>Overview</a:t>
            </a:r>
          </a:p>
        </p:txBody>
      </p:sp>
      <p:sp>
        <p:nvSpPr>
          <p:cNvPr id="180" name="Rectangle 5">
            <a:extLst>
              <a:ext uri="{FF2B5EF4-FFF2-40B4-BE49-F238E27FC236}">
                <a16:creationId xmlns:a16="http://schemas.microsoft.com/office/drawing/2014/main" id="{15F82494-AA60-06EA-2498-BC19131A304F}"/>
              </a:ext>
            </a:extLst>
          </p:cNvPr>
          <p:cNvSpPr>
            <a:spLocks noChangeArrowheads="1"/>
          </p:cNvSpPr>
          <p:nvPr/>
        </p:nvSpPr>
        <p:spPr bwMode="auto">
          <a:xfrm>
            <a:off x="624732" y="1631555"/>
            <a:ext cx="10683874" cy="922066"/>
          </a:xfrm>
          <a:prstGeom prst="rect">
            <a:avLst/>
          </a:prstGeom>
          <a:solidFill>
            <a:srgbClr val="134C6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1" name="Freeform 7">
            <a:extLst>
              <a:ext uri="{FF2B5EF4-FFF2-40B4-BE49-F238E27FC236}">
                <a16:creationId xmlns:a16="http://schemas.microsoft.com/office/drawing/2014/main" id="{16582712-29AD-6120-A078-8C183E0F6578}"/>
              </a:ext>
            </a:extLst>
          </p:cNvPr>
          <p:cNvSpPr>
            <a:spLocks/>
          </p:cNvSpPr>
          <p:nvPr/>
        </p:nvSpPr>
        <p:spPr bwMode="auto">
          <a:xfrm>
            <a:off x="3245510" y="1848503"/>
            <a:ext cx="184485" cy="75660"/>
          </a:xfrm>
          <a:custGeom>
            <a:avLst/>
            <a:gdLst>
              <a:gd name="T0" fmla="*/ 68 w 68"/>
              <a:gd name="T1" fmla="*/ 0 h 84"/>
              <a:gd name="T2" fmla="*/ 0 w 68"/>
              <a:gd name="T3" fmla="*/ 84 h 84"/>
              <a:gd name="T4" fmla="*/ 68 w 68"/>
              <a:gd name="T5" fmla="*/ 84 h 84"/>
              <a:gd name="T6" fmla="*/ 68 w 68"/>
              <a:gd name="T7" fmla="*/ 0 h 84"/>
            </a:gdLst>
            <a:ahLst/>
            <a:cxnLst>
              <a:cxn ang="0">
                <a:pos x="T0" y="T1"/>
              </a:cxn>
              <a:cxn ang="0">
                <a:pos x="T2" y="T3"/>
              </a:cxn>
              <a:cxn ang="0">
                <a:pos x="T4" y="T5"/>
              </a:cxn>
              <a:cxn ang="0">
                <a:pos x="T6" y="T7"/>
              </a:cxn>
            </a:cxnLst>
            <a:rect l="0" t="0" r="r" b="b"/>
            <a:pathLst>
              <a:path w="68" h="84">
                <a:moveTo>
                  <a:pt x="68" y="0"/>
                </a:moveTo>
                <a:lnTo>
                  <a:pt x="0" y="84"/>
                </a:lnTo>
                <a:lnTo>
                  <a:pt x="68" y="84"/>
                </a:lnTo>
                <a:lnTo>
                  <a:pt x="68" y="0"/>
                </a:lnTo>
                <a:close/>
              </a:path>
            </a:pathLst>
          </a:custGeom>
          <a:solidFill>
            <a:schemeClr val="tx1">
              <a:lumMod val="25000"/>
              <a:lumOff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2" name="Freeform 11">
            <a:extLst>
              <a:ext uri="{FF2B5EF4-FFF2-40B4-BE49-F238E27FC236}">
                <a16:creationId xmlns:a16="http://schemas.microsoft.com/office/drawing/2014/main" id="{AF733917-D926-1016-D6A7-146A59F286E4}"/>
              </a:ext>
            </a:extLst>
          </p:cNvPr>
          <p:cNvSpPr>
            <a:spLocks/>
          </p:cNvSpPr>
          <p:nvPr/>
        </p:nvSpPr>
        <p:spPr bwMode="auto">
          <a:xfrm>
            <a:off x="1883884" y="1555895"/>
            <a:ext cx="9419660" cy="921217"/>
          </a:xfrm>
          <a:custGeom>
            <a:avLst/>
            <a:gdLst>
              <a:gd name="T0" fmla="*/ 1887 w 1887"/>
              <a:gd name="T1" fmla="*/ 340 h 683"/>
              <a:gd name="T2" fmla="*/ 1546 w 1887"/>
              <a:gd name="T3" fmla="*/ 0 h 683"/>
              <a:gd name="T4" fmla="*/ 1546 w 1887"/>
              <a:gd name="T5" fmla="*/ 0 h 683"/>
              <a:gd name="T6" fmla="*/ 0 w 1887"/>
              <a:gd name="T7" fmla="*/ 0 h 683"/>
              <a:gd name="T8" fmla="*/ 0 w 1887"/>
              <a:gd name="T9" fmla="*/ 683 h 683"/>
              <a:gd name="T10" fmla="*/ 1887 w 1887"/>
              <a:gd name="T11" fmla="*/ 683 h 683"/>
              <a:gd name="T12" fmla="*/ 1887 w 1887"/>
              <a:gd name="T13" fmla="*/ 340 h 683"/>
            </a:gdLst>
            <a:ahLst/>
            <a:cxnLst>
              <a:cxn ang="0">
                <a:pos x="T0" y="T1"/>
              </a:cxn>
              <a:cxn ang="0">
                <a:pos x="T2" y="T3"/>
              </a:cxn>
              <a:cxn ang="0">
                <a:pos x="T4" y="T5"/>
              </a:cxn>
              <a:cxn ang="0">
                <a:pos x="T6" y="T7"/>
              </a:cxn>
              <a:cxn ang="0">
                <a:pos x="T8" y="T9"/>
              </a:cxn>
              <a:cxn ang="0">
                <a:pos x="T10" y="T11"/>
              </a:cxn>
              <a:cxn ang="0">
                <a:pos x="T12" y="T13"/>
              </a:cxn>
            </a:cxnLst>
            <a:rect l="0" t="0" r="r" b="b"/>
            <a:pathLst>
              <a:path w="1887" h="683">
                <a:moveTo>
                  <a:pt x="1887" y="340"/>
                </a:moveTo>
                <a:cubicBezTo>
                  <a:pt x="1699" y="340"/>
                  <a:pt x="1546" y="188"/>
                  <a:pt x="1546" y="0"/>
                </a:cubicBezTo>
                <a:cubicBezTo>
                  <a:pt x="1546" y="0"/>
                  <a:pt x="1546" y="0"/>
                  <a:pt x="1546" y="0"/>
                </a:cubicBezTo>
                <a:cubicBezTo>
                  <a:pt x="0" y="0"/>
                  <a:pt x="0" y="0"/>
                  <a:pt x="0" y="0"/>
                </a:cubicBezTo>
                <a:cubicBezTo>
                  <a:pt x="0" y="683"/>
                  <a:pt x="0" y="683"/>
                  <a:pt x="0" y="683"/>
                </a:cubicBezTo>
                <a:cubicBezTo>
                  <a:pt x="1887" y="683"/>
                  <a:pt x="1887" y="683"/>
                  <a:pt x="1887" y="683"/>
                </a:cubicBezTo>
                <a:cubicBezTo>
                  <a:pt x="1887" y="340"/>
                  <a:pt x="1887" y="340"/>
                  <a:pt x="1887" y="34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8" name="Inhaltsplatzhalter 4">
            <a:extLst>
              <a:ext uri="{FF2B5EF4-FFF2-40B4-BE49-F238E27FC236}">
                <a16:creationId xmlns:a16="http://schemas.microsoft.com/office/drawing/2014/main" id="{A9B82677-B272-3E74-83F1-9555F59AC590}"/>
              </a:ext>
            </a:extLst>
          </p:cNvPr>
          <p:cNvSpPr txBox="1">
            <a:spLocks/>
          </p:cNvSpPr>
          <p:nvPr/>
        </p:nvSpPr>
        <p:spPr>
          <a:xfrm>
            <a:off x="2027681" y="1847218"/>
            <a:ext cx="7571770" cy="36933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2400" b="1" i="0" u="none" strike="noStrike" kern="1200" cap="none" spc="0" normalizeH="0" baseline="0" noProof="0" dirty="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rPr>
              <a:t>A1: Personnel Act Review</a:t>
            </a:r>
            <a:endParaRPr kumimoji="0" lang="en-US" sz="2400" b="0" i="0" u="none" strike="noStrike" kern="1200" cap="none" spc="0" normalizeH="0" baseline="0" noProof="0" dirty="0">
              <a:ln>
                <a:noFill/>
              </a:ln>
              <a:solidFill>
                <a:srgbClr val="0A0A0A"/>
              </a:solidFill>
              <a:effectLst/>
              <a:uLnTx/>
              <a:uFillTx/>
              <a:latin typeface="+mn-lt"/>
              <a:ea typeface="Open Sans" panose="020B0606030504020204" pitchFamily="34" charset="0"/>
              <a:cs typeface="Open Sans" panose="020B0606030504020204" pitchFamily="34" charset="0"/>
            </a:endParaRPr>
          </a:p>
        </p:txBody>
      </p:sp>
      <p:sp>
        <p:nvSpPr>
          <p:cNvPr id="179" name="Rectangle 12">
            <a:extLst>
              <a:ext uri="{FF2B5EF4-FFF2-40B4-BE49-F238E27FC236}">
                <a16:creationId xmlns:a16="http://schemas.microsoft.com/office/drawing/2014/main" id="{1AB19DBD-B110-8BC1-D414-38033656FC3F}"/>
              </a:ext>
            </a:extLst>
          </p:cNvPr>
          <p:cNvSpPr>
            <a:spLocks noChangeArrowheads="1"/>
          </p:cNvSpPr>
          <p:nvPr/>
        </p:nvSpPr>
        <p:spPr bwMode="auto">
          <a:xfrm>
            <a:off x="2027681" y="2236873"/>
            <a:ext cx="2804628" cy="38547"/>
          </a:xfrm>
          <a:prstGeom prst="rect">
            <a:avLst/>
          </a:prstGeom>
          <a:solidFill>
            <a:srgbClr val="134C6E"/>
          </a:solidFill>
          <a:ln>
            <a:solidFill>
              <a:srgbClr val="134C6E"/>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7" name="Freeform 350">
            <a:extLst>
              <a:ext uri="{FF2B5EF4-FFF2-40B4-BE49-F238E27FC236}">
                <a16:creationId xmlns:a16="http://schemas.microsoft.com/office/drawing/2014/main" id="{468F992F-68D3-EADD-2996-187CF8FB15D6}"/>
              </a:ext>
            </a:extLst>
          </p:cNvPr>
          <p:cNvSpPr>
            <a:spLocks noEditPoints="1"/>
          </p:cNvSpPr>
          <p:nvPr/>
        </p:nvSpPr>
        <p:spPr bwMode="auto">
          <a:xfrm>
            <a:off x="932578" y="1791113"/>
            <a:ext cx="643459" cy="602950"/>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A0A0A"/>
              </a:solidFill>
              <a:effectLst/>
              <a:uLnTx/>
              <a:uFillTx/>
              <a:latin typeface="Open Sans"/>
              <a:ea typeface="+mn-ea"/>
              <a:cs typeface="+mn-cs"/>
            </a:endParaRPr>
          </a:p>
        </p:txBody>
      </p:sp>
      <p:sp>
        <p:nvSpPr>
          <p:cNvPr id="212" name="Rectangle 5">
            <a:extLst>
              <a:ext uri="{FF2B5EF4-FFF2-40B4-BE49-F238E27FC236}">
                <a16:creationId xmlns:a16="http://schemas.microsoft.com/office/drawing/2014/main" id="{4C949953-4358-6A6D-3C6D-5730E6B15AC5}"/>
              </a:ext>
            </a:extLst>
          </p:cNvPr>
          <p:cNvSpPr>
            <a:spLocks noChangeArrowheads="1"/>
          </p:cNvSpPr>
          <p:nvPr/>
        </p:nvSpPr>
        <p:spPr bwMode="auto">
          <a:xfrm>
            <a:off x="624732" y="2636079"/>
            <a:ext cx="10683874" cy="922066"/>
          </a:xfrm>
          <a:prstGeom prst="rect">
            <a:avLst/>
          </a:prstGeom>
          <a:solidFill>
            <a:srgbClr val="0D839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3" name="Freeform 7">
            <a:extLst>
              <a:ext uri="{FF2B5EF4-FFF2-40B4-BE49-F238E27FC236}">
                <a16:creationId xmlns:a16="http://schemas.microsoft.com/office/drawing/2014/main" id="{1C2CF647-866C-EEC3-4106-59BC4E1BCE57}"/>
              </a:ext>
            </a:extLst>
          </p:cNvPr>
          <p:cNvSpPr>
            <a:spLocks/>
          </p:cNvSpPr>
          <p:nvPr/>
        </p:nvSpPr>
        <p:spPr bwMode="auto">
          <a:xfrm>
            <a:off x="3245510" y="2853027"/>
            <a:ext cx="184485" cy="75660"/>
          </a:xfrm>
          <a:custGeom>
            <a:avLst/>
            <a:gdLst>
              <a:gd name="T0" fmla="*/ 68 w 68"/>
              <a:gd name="T1" fmla="*/ 0 h 84"/>
              <a:gd name="T2" fmla="*/ 0 w 68"/>
              <a:gd name="T3" fmla="*/ 84 h 84"/>
              <a:gd name="T4" fmla="*/ 68 w 68"/>
              <a:gd name="T5" fmla="*/ 84 h 84"/>
              <a:gd name="T6" fmla="*/ 68 w 68"/>
              <a:gd name="T7" fmla="*/ 0 h 84"/>
            </a:gdLst>
            <a:ahLst/>
            <a:cxnLst>
              <a:cxn ang="0">
                <a:pos x="T0" y="T1"/>
              </a:cxn>
              <a:cxn ang="0">
                <a:pos x="T2" y="T3"/>
              </a:cxn>
              <a:cxn ang="0">
                <a:pos x="T4" y="T5"/>
              </a:cxn>
              <a:cxn ang="0">
                <a:pos x="T6" y="T7"/>
              </a:cxn>
            </a:cxnLst>
            <a:rect l="0" t="0" r="r" b="b"/>
            <a:pathLst>
              <a:path w="68" h="84">
                <a:moveTo>
                  <a:pt x="68" y="0"/>
                </a:moveTo>
                <a:lnTo>
                  <a:pt x="0" y="84"/>
                </a:lnTo>
                <a:lnTo>
                  <a:pt x="68" y="84"/>
                </a:lnTo>
                <a:lnTo>
                  <a:pt x="68" y="0"/>
                </a:lnTo>
                <a:close/>
              </a:path>
            </a:pathLst>
          </a:custGeom>
          <a:solidFill>
            <a:schemeClr val="tx1">
              <a:lumMod val="25000"/>
              <a:lumOff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4" name="Freeform 11">
            <a:extLst>
              <a:ext uri="{FF2B5EF4-FFF2-40B4-BE49-F238E27FC236}">
                <a16:creationId xmlns:a16="http://schemas.microsoft.com/office/drawing/2014/main" id="{D9D2E5BA-A4CF-4C83-D790-9941096ACBB8}"/>
              </a:ext>
            </a:extLst>
          </p:cNvPr>
          <p:cNvSpPr>
            <a:spLocks/>
          </p:cNvSpPr>
          <p:nvPr/>
        </p:nvSpPr>
        <p:spPr bwMode="auto">
          <a:xfrm>
            <a:off x="1883884" y="2560419"/>
            <a:ext cx="9419660" cy="921217"/>
          </a:xfrm>
          <a:custGeom>
            <a:avLst/>
            <a:gdLst>
              <a:gd name="T0" fmla="*/ 1887 w 1887"/>
              <a:gd name="T1" fmla="*/ 340 h 683"/>
              <a:gd name="T2" fmla="*/ 1546 w 1887"/>
              <a:gd name="T3" fmla="*/ 0 h 683"/>
              <a:gd name="T4" fmla="*/ 1546 w 1887"/>
              <a:gd name="T5" fmla="*/ 0 h 683"/>
              <a:gd name="T6" fmla="*/ 0 w 1887"/>
              <a:gd name="T7" fmla="*/ 0 h 683"/>
              <a:gd name="T8" fmla="*/ 0 w 1887"/>
              <a:gd name="T9" fmla="*/ 683 h 683"/>
              <a:gd name="T10" fmla="*/ 1887 w 1887"/>
              <a:gd name="T11" fmla="*/ 683 h 683"/>
              <a:gd name="T12" fmla="*/ 1887 w 1887"/>
              <a:gd name="T13" fmla="*/ 340 h 683"/>
            </a:gdLst>
            <a:ahLst/>
            <a:cxnLst>
              <a:cxn ang="0">
                <a:pos x="T0" y="T1"/>
              </a:cxn>
              <a:cxn ang="0">
                <a:pos x="T2" y="T3"/>
              </a:cxn>
              <a:cxn ang="0">
                <a:pos x="T4" y="T5"/>
              </a:cxn>
              <a:cxn ang="0">
                <a:pos x="T6" y="T7"/>
              </a:cxn>
              <a:cxn ang="0">
                <a:pos x="T8" y="T9"/>
              </a:cxn>
              <a:cxn ang="0">
                <a:pos x="T10" y="T11"/>
              </a:cxn>
              <a:cxn ang="0">
                <a:pos x="T12" y="T13"/>
              </a:cxn>
            </a:cxnLst>
            <a:rect l="0" t="0" r="r" b="b"/>
            <a:pathLst>
              <a:path w="1887" h="683">
                <a:moveTo>
                  <a:pt x="1887" y="340"/>
                </a:moveTo>
                <a:cubicBezTo>
                  <a:pt x="1699" y="340"/>
                  <a:pt x="1546" y="188"/>
                  <a:pt x="1546" y="0"/>
                </a:cubicBezTo>
                <a:cubicBezTo>
                  <a:pt x="1546" y="0"/>
                  <a:pt x="1546" y="0"/>
                  <a:pt x="1546" y="0"/>
                </a:cubicBezTo>
                <a:cubicBezTo>
                  <a:pt x="0" y="0"/>
                  <a:pt x="0" y="0"/>
                  <a:pt x="0" y="0"/>
                </a:cubicBezTo>
                <a:cubicBezTo>
                  <a:pt x="0" y="683"/>
                  <a:pt x="0" y="683"/>
                  <a:pt x="0" y="683"/>
                </a:cubicBezTo>
                <a:cubicBezTo>
                  <a:pt x="1887" y="683"/>
                  <a:pt x="1887" y="683"/>
                  <a:pt x="1887" y="683"/>
                </a:cubicBezTo>
                <a:cubicBezTo>
                  <a:pt x="1887" y="340"/>
                  <a:pt x="1887" y="340"/>
                  <a:pt x="1887" y="34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5" name="Inhaltsplatzhalter 4">
            <a:extLst>
              <a:ext uri="{FF2B5EF4-FFF2-40B4-BE49-F238E27FC236}">
                <a16:creationId xmlns:a16="http://schemas.microsoft.com/office/drawing/2014/main" id="{29790596-20B1-57B3-04E7-6BD8439B1096}"/>
              </a:ext>
            </a:extLst>
          </p:cNvPr>
          <p:cNvSpPr txBox="1">
            <a:spLocks/>
          </p:cNvSpPr>
          <p:nvPr/>
        </p:nvSpPr>
        <p:spPr>
          <a:xfrm>
            <a:off x="2027681" y="2851742"/>
            <a:ext cx="7571770" cy="36933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2400" b="1"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rPr>
              <a:t>A2: Process Review</a:t>
            </a:r>
            <a:endParaRPr kumimoji="0" lang="en-US" sz="2400" b="0" i="0" u="none" strike="noStrike" kern="1200" cap="none" spc="0" normalizeH="0" baseline="0" noProof="0">
              <a:ln>
                <a:noFill/>
              </a:ln>
              <a:solidFill>
                <a:srgbClr val="0A0A0A"/>
              </a:solidFill>
              <a:effectLst/>
              <a:uLnTx/>
              <a:uFillTx/>
              <a:latin typeface="+mn-lt"/>
              <a:ea typeface="Open Sans" panose="020B0606030504020204" pitchFamily="34" charset="0"/>
              <a:cs typeface="Open Sans" panose="020B0606030504020204" pitchFamily="34" charset="0"/>
            </a:endParaRPr>
          </a:p>
        </p:txBody>
      </p:sp>
      <p:sp>
        <p:nvSpPr>
          <p:cNvPr id="216" name="Rectangle 12">
            <a:extLst>
              <a:ext uri="{FF2B5EF4-FFF2-40B4-BE49-F238E27FC236}">
                <a16:creationId xmlns:a16="http://schemas.microsoft.com/office/drawing/2014/main" id="{F5E66369-B66A-4FA8-C249-D67ED411EE0F}"/>
              </a:ext>
            </a:extLst>
          </p:cNvPr>
          <p:cNvSpPr>
            <a:spLocks noChangeArrowheads="1"/>
          </p:cNvSpPr>
          <p:nvPr/>
        </p:nvSpPr>
        <p:spPr bwMode="auto">
          <a:xfrm>
            <a:off x="2027681" y="3241397"/>
            <a:ext cx="2804628" cy="38547"/>
          </a:xfrm>
          <a:prstGeom prst="rect">
            <a:avLst/>
          </a:prstGeom>
          <a:solidFill>
            <a:srgbClr val="0D8390"/>
          </a:solidFill>
          <a:ln>
            <a:solidFill>
              <a:srgbClr val="0D8390"/>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19" name="Rectangle 5">
            <a:extLst>
              <a:ext uri="{FF2B5EF4-FFF2-40B4-BE49-F238E27FC236}">
                <a16:creationId xmlns:a16="http://schemas.microsoft.com/office/drawing/2014/main" id="{7933BA7A-FF60-0AE3-B189-0683738704BB}"/>
              </a:ext>
            </a:extLst>
          </p:cNvPr>
          <p:cNvSpPr>
            <a:spLocks noChangeArrowheads="1"/>
          </p:cNvSpPr>
          <p:nvPr/>
        </p:nvSpPr>
        <p:spPr bwMode="auto">
          <a:xfrm>
            <a:off x="624732" y="3640603"/>
            <a:ext cx="10683874" cy="922066"/>
          </a:xfrm>
          <a:prstGeom prst="rect">
            <a:avLst/>
          </a:pr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0" name="Freeform 7">
            <a:extLst>
              <a:ext uri="{FF2B5EF4-FFF2-40B4-BE49-F238E27FC236}">
                <a16:creationId xmlns:a16="http://schemas.microsoft.com/office/drawing/2014/main" id="{034DD188-22C9-2487-FEFB-A663F09A09F5}"/>
              </a:ext>
            </a:extLst>
          </p:cNvPr>
          <p:cNvSpPr>
            <a:spLocks/>
          </p:cNvSpPr>
          <p:nvPr/>
        </p:nvSpPr>
        <p:spPr bwMode="auto">
          <a:xfrm>
            <a:off x="3245510" y="3857551"/>
            <a:ext cx="184485" cy="75660"/>
          </a:xfrm>
          <a:custGeom>
            <a:avLst/>
            <a:gdLst>
              <a:gd name="T0" fmla="*/ 68 w 68"/>
              <a:gd name="T1" fmla="*/ 0 h 84"/>
              <a:gd name="T2" fmla="*/ 0 w 68"/>
              <a:gd name="T3" fmla="*/ 84 h 84"/>
              <a:gd name="T4" fmla="*/ 68 w 68"/>
              <a:gd name="T5" fmla="*/ 84 h 84"/>
              <a:gd name="T6" fmla="*/ 68 w 68"/>
              <a:gd name="T7" fmla="*/ 0 h 84"/>
            </a:gdLst>
            <a:ahLst/>
            <a:cxnLst>
              <a:cxn ang="0">
                <a:pos x="T0" y="T1"/>
              </a:cxn>
              <a:cxn ang="0">
                <a:pos x="T2" y="T3"/>
              </a:cxn>
              <a:cxn ang="0">
                <a:pos x="T4" y="T5"/>
              </a:cxn>
              <a:cxn ang="0">
                <a:pos x="T6" y="T7"/>
              </a:cxn>
            </a:cxnLst>
            <a:rect l="0" t="0" r="r" b="b"/>
            <a:pathLst>
              <a:path w="68" h="84">
                <a:moveTo>
                  <a:pt x="68" y="0"/>
                </a:moveTo>
                <a:lnTo>
                  <a:pt x="0" y="84"/>
                </a:lnTo>
                <a:lnTo>
                  <a:pt x="68" y="84"/>
                </a:lnTo>
                <a:lnTo>
                  <a:pt x="68" y="0"/>
                </a:lnTo>
                <a:close/>
              </a:path>
            </a:pathLst>
          </a:custGeom>
          <a:solidFill>
            <a:schemeClr val="tx1">
              <a:lumMod val="25000"/>
              <a:lumOff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1" name="Freeform 11">
            <a:extLst>
              <a:ext uri="{FF2B5EF4-FFF2-40B4-BE49-F238E27FC236}">
                <a16:creationId xmlns:a16="http://schemas.microsoft.com/office/drawing/2014/main" id="{3849CFC7-2028-682D-A85E-29A3CC1C4596}"/>
              </a:ext>
            </a:extLst>
          </p:cNvPr>
          <p:cNvSpPr>
            <a:spLocks/>
          </p:cNvSpPr>
          <p:nvPr/>
        </p:nvSpPr>
        <p:spPr bwMode="auto">
          <a:xfrm>
            <a:off x="1883884" y="3564943"/>
            <a:ext cx="9419660" cy="921217"/>
          </a:xfrm>
          <a:custGeom>
            <a:avLst/>
            <a:gdLst>
              <a:gd name="T0" fmla="*/ 1887 w 1887"/>
              <a:gd name="T1" fmla="*/ 340 h 683"/>
              <a:gd name="T2" fmla="*/ 1546 w 1887"/>
              <a:gd name="T3" fmla="*/ 0 h 683"/>
              <a:gd name="T4" fmla="*/ 1546 w 1887"/>
              <a:gd name="T5" fmla="*/ 0 h 683"/>
              <a:gd name="T6" fmla="*/ 0 w 1887"/>
              <a:gd name="T7" fmla="*/ 0 h 683"/>
              <a:gd name="T8" fmla="*/ 0 w 1887"/>
              <a:gd name="T9" fmla="*/ 683 h 683"/>
              <a:gd name="T10" fmla="*/ 1887 w 1887"/>
              <a:gd name="T11" fmla="*/ 683 h 683"/>
              <a:gd name="T12" fmla="*/ 1887 w 1887"/>
              <a:gd name="T13" fmla="*/ 340 h 683"/>
            </a:gdLst>
            <a:ahLst/>
            <a:cxnLst>
              <a:cxn ang="0">
                <a:pos x="T0" y="T1"/>
              </a:cxn>
              <a:cxn ang="0">
                <a:pos x="T2" y="T3"/>
              </a:cxn>
              <a:cxn ang="0">
                <a:pos x="T4" y="T5"/>
              </a:cxn>
              <a:cxn ang="0">
                <a:pos x="T6" y="T7"/>
              </a:cxn>
              <a:cxn ang="0">
                <a:pos x="T8" y="T9"/>
              </a:cxn>
              <a:cxn ang="0">
                <a:pos x="T10" y="T11"/>
              </a:cxn>
              <a:cxn ang="0">
                <a:pos x="T12" y="T13"/>
              </a:cxn>
            </a:cxnLst>
            <a:rect l="0" t="0" r="r" b="b"/>
            <a:pathLst>
              <a:path w="1887" h="683">
                <a:moveTo>
                  <a:pt x="1887" y="340"/>
                </a:moveTo>
                <a:cubicBezTo>
                  <a:pt x="1699" y="340"/>
                  <a:pt x="1546" y="188"/>
                  <a:pt x="1546" y="0"/>
                </a:cubicBezTo>
                <a:cubicBezTo>
                  <a:pt x="1546" y="0"/>
                  <a:pt x="1546" y="0"/>
                  <a:pt x="1546" y="0"/>
                </a:cubicBezTo>
                <a:cubicBezTo>
                  <a:pt x="0" y="0"/>
                  <a:pt x="0" y="0"/>
                  <a:pt x="0" y="0"/>
                </a:cubicBezTo>
                <a:cubicBezTo>
                  <a:pt x="0" y="683"/>
                  <a:pt x="0" y="683"/>
                  <a:pt x="0" y="683"/>
                </a:cubicBezTo>
                <a:cubicBezTo>
                  <a:pt x="1887" y="683"/>
                  <a:pt x="1887" y="683"/>
                  <a:pt x="1887" y="683"/>
                </a:cubicBezTo>
                <a:cubicBezTo>
                  <a:pt x="1887" y="340"/>
                  <a:pt x="1887" y="340"/>
                  <a:pt x="1887" y="34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2" name="Inhaltsplatzhalter 4">
            <a:extLst>
              <a:ext uri="{FF2B5EF4-FFF2-40B4-BE49-F238E27FC236}">
                <a16:creationId xmlns:a16="http://schemas.microsoft.com/office/drawing/2014/main" id="{ED22DC70-E9F7-29F2-C3E4-3D7A549970EC}"/>
              </a:ext>
            </a:extLst>
          </p:cNvPr>
          <p:cNvSpPr txBox="1">
            <a:spLocks/>
          </p:cNvSpPr>
          <p:nvPr/>
        </p:nvSpPr>
        <p:spPr>
          <a:xfrm>
            <a:off x="2027681" y="3856266"/>
            <a:ext cx="7571770" cy="36933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2400" b="1"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rPr>
              <a:t>A4: Market Competitive Analysis</a:t>
            </a:r>
            <a:endParaRPr kumimoji="0" lang="en-US" sz="2400" b="0" i="0" u="none" strike="noStrike" kern="1200" cap="none" spc="0" normalizeH="0" baseline="0" noProof="0">
              <a:ln>
                <a:noFill/>
              </a:ln>
              <a:solidFill>
                <a:srgbClr val="0A0A0A"/>
              </a:solidFill>
              <a:effectLst/>
              <a:uLnTx/>
              <a:uFillTx/>
              <a:latin typeface="+mn-lt"/>
              <a:ea typeface="Open Sans" panose="020B0606030504020204" pitchFamily="34" charset="0"/>
              <a:cs typeface="Open Sans" panose="020B0606030504020204" pitchFamily="34" charset="0"/>
            </a:endParaRPr>
          </a:p>
        </p:txBody>
      </p:sp>
      <p:sp>
        <p:nvSpPr>
          <p:cNvPr id="223" name="Rectangle 12">
            <a:extLst>
              <a:ext uri="{FF2B5EF4-FFF2-40B4-BE49-F238E27FC236}">
                <a16:creationId xmlns:a16="http://schemas.microsoft.com/office/drawing/2014/main" id="{9CF27524-9FAA-D86E-A4A0-A46C5752CBAE}"/>
              </a:ext>
            </a:extLst>
          </p:cNvPr>
          <p:cNvSpPr>
            <a:spLocks noChangeArrowheads="1"/>
          </p:cNvSpPr>
          <p:nvPr/>
        </p:nvSpPr>
        <p:spPr bwMode="auto">
          <a:xfrm>
            <a:off x="2027681" y="4245921"/>
            <a:ext cx="2804628" cy="38547"/>
          </a:xfrm>
          <a:prstGeom prst="rect">
            <a:avLst/>
          </a:prstGeom>
          <a:solidFill>
            <a:srgbClr val="7F7F7F"/>
          </a:solidFill>
          <a:ln>
            <a:solidFill>
              <a:srgbClr val="7F7F7F"/>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6" name="Rectangle 5">
            <a:extLst>
              <a:ext uri="{FF2B5EF4-FFF2-40B4-BE49-F238E27FC236}">
                <a16:creationId xmlns:a16="http://schemas.microsoft.com/office/drawing/2014/main" id="{31F5320C-61E6-D717-7BF5-9DBE45E7D206}"/>
              </a:ext>
            </a:extLst>
          </p:cNvPr>
          <p:cNvSpPr>
            <a:spLocks noChangeArrowheads="1"/>
          </p:cNvSpPr>
          <p:nvPr/>
        </p:nvSpPr>
        <p:spPr bwMode="auto">
          <a:xfrm>
            <a:off x="624732" y="4645127"/>
            <a:ext cx="10683874" cy="922066"/>
          </a:xfrm>
          <a:prstGeom prst="rect">
            <a:avLst/>
          </a:prstGeom>
          <a:solidFill>
            <a:srgbClr val="2887C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7" name="Freeform 7">
            <a:extLst>
              <a:ext uri="{FF2B5EF4-FFF2-40B4-BE49-F238E27FC236}">
                <a16:creationId xmlns:a16="http://schemas.microsoft.com/office/drawing/2014/main" id="{32DB2420-8854-C512-2F89-42D7CE925388}"/>
              </a:ext>
            </a:extLst>
          </p:cNvPr>
          <p:cNvSpPr>
            <a:spLocks/>
          </p:cNvSpPr>
          <p:nvPr/>
        </p:nvSpPr>
        <p:spPr bwMode="auto">
          <a:xfrm>
            <a:off x="3245510" y="4862075"/>
            <a:ext cx="184485" cy="75660"/>
          </a:xfrm>
          <a:custGeom>
            <a:avLst/>
            <a:gdLst>
              <a:gd name="T0" fmla="*/ 68 w 68"/>
              <a:gd name="T1" fmla="*/ 0 h 84"/>
              <a:gd name="T2" fmla="*/ 0 w 68"/>
              <a:gd name="T3" fmla="*/ 84 h 84"/>
              <a:gd name="T4" fmla="*/ 68 w 68"/>
              <a:gd name="T5" fmla="*/ 84 h 84"/>
              <a:gd name="T6" fmla="*/ 68 w 68"/>
              <a:gd name="T7" fmla="*/ 0 h 84"/>
            </a:gdLst>
            <a:ahLst/>
            <a:cxnLst>
              <a:cxn ang="0">
                <a:pos x="T0" y="T1"/>
              </a:cxn>
              <a:cxn ang="0">
                <a:pos x="T2" y="T3"/>
              </a:cxn>
              <a:cxn ang="0">
                <a:pos x="T4" y="T5"/>
              </a:cxn>
              <a:cxn ang="0">
                <a:pos x="T6" y="T7"/>
              </a:cxn>
            </a:cxnLst>
            <a:rect l="0" t="0" r="r" b="b"/>
            <a:pathLst>
              <a:path w="68" h="84">
                <a:moveTo>
                  <a:pt x="68" y="0"/>
                </a:moveTo>
                <a:lnTo>
                  <a:pt x="0" y="84"/>
                </a:lnTo>
                <a:lnTo>
                  <a:pt x="68" y="84"/>
                </a:lnTo>
                <a:lnTo>
                  <a:pt x="68" y="0"/>
                </a:lnTo>
                <a:close/>
              </a:path>
            </a:pathLst>
          </a:custGeom>
          <a:solidFill>
            <a:schemeClr val="tx1">
              <a:lumMod val="25000"/>
              <a:lumOff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8" name="Freeform 11">
            <a:extLst>
              <a:ext uri="{FF2B5EF4-FFF2-40B4-BE49-F238E27FC236}">
                <a16:creationId xmlns:a16="http://schemas.microsoft.com/office/drawing/2014/main" id="{57690F59-8E5C-3BDB-4E06-3F50BABE346B}"/>
              </a:ext>
            </a:extLst>
          </p:cNvPr>
          <p:cNvSpPr>
            <a:spLocks/>
          </p:cNvSpPr>
          <p:nvPr/>
        </p:nvSpPr>
        <p:spPr bwMode="auto">
          <a:xfrm>
            <a:off x="1883884" y="4569467"/>
            <a:ext cx="9419660" cy="921217"/>
          </a:xfrm>
          <a:custGeom>
            <a:avLst/>
            <a:gdLst>
              <a:gd name="T0" fmla="*/ 1887 w 1887"/>
              <a:gd name="T1" fmla="*/ 340 h 683"/>
              <a:gd name="T2" fmla="*/ 1546 w 1887"/>
              <a:gd name="T3" fmla="*/ 0 h 683"/>
              <a:gd name="T4" fmla="*/ 1546 w 1887"/>
              <a:gd name="T5" fmla="*/ 0 h 683"/>
              <a:gd name="T6" fmla="*/ 0 w 1887"/>
              <a:gd name="T7" fmla="*/ 0 h 683"/>
              <a:gd name="T8" fmla="*/ 0 w 1887"/>
              <a:gd name="T9" fmla="*/ 683 h 683"/>
              <a:gd name="T10" fmla="*/ 1887 w 1887"/>
              <a:gd name="T11" fmla="*/ 683 h 683"/>
              <a:gd name="T12" fmla="*/ 1887 w 1887"/>
              <a:gd name="T13" fmla="*/ 340 h 683"/>
            </a:gdLst>
            <a:ahLst/>
            <a:cxnLst>
              <a:cxn ang="0">
                <a:pos x="T0" y="T1"/>
              </a:cxn>
              <a:cxn ang="0">
                <a:pos x="T2" y="T3"/>
              </a:cxn>
              <a:cxn ang="0">
                <a:pos x="T4" y="T5"/>
              </a:cxn>
              <a:cxn ang="0">
                <a:pos x="T6" y="T7"/>
              </a:cxn>
              <a:cxn ang="0">
                <a:pos x="T8" y="T9"/>
              </a:cxn>
              <a:cxn ang="0">
                <a:pos x="T10" y="T11"/>
              </a:cxn>
              <a:cxn ang="0">
                <a:pos x="T12" y="T13"/>
              </a:cxn>
            </a:cxnLst>
            <a:rect l="0" t="0" r="r" b="b"/>
            <a:pathLst>
              <a:path w="1887" h="683">
                <a:moveTo>
                  <a:pt x="1887" y="340"/>
                </a:moveTo>
                <a:cubicBezTo>
                  <a:pt x="1699" y="340"/>
                  <a:pt x="1546" y="188"/>
                  <a:pt x="1546" y="0"/>
                </a:cubicBezTo>
                <a:cubicBezTo>
                  <a:pt x="1546" y="0"/>
                  <a:pt x="1546" y="0"/>
                  <a:pt x="1546" y="0"/>
                </a:cubicBezTo>
                <a:cubicBezTo>
                  <a:pt x="0" y="0"/>
                  <a:pt x="0" y="0"/>
                  <a:pt x="0" y="0"/>
                </a:cubicBezTo>
                <a:cubicBezTo>
                  <a:pt x="0" y="683"/>
                  <a:pt x="0" y="683"/>
                  <a:pt x="0" y="683"/>
                </a:cubicBezTo>
                <a:cubicBezTo>
                  <a:pt x="1887" y="683"/>
                  <a:pt x="1887" y="683"/>
                  <a:pt x="1887" y="683"/>
                </a:cubicBezTo>
                <a:cubicBezTo>
                  <a:pt x="1887" y="340"/>
                  <a:pt x="1887" y="340"/>
                  <a:pt x="1887" y="34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9" name="Inhaltsplatzhalter 4">
            <a:extLst>
              <a:ext uri="{FF2B5EF4-FFF2-40B4-BE49-F238E27FC236}">
                <a16:creationId xmlns:a16="http://schemas.microsoft.com/office/drawing/2014/main" id="{50B31D69-9958-17A9-EFB7-3BA80A698EC8}"/>
              </a:ext>
            </a:extLst>
          </p:cNvPr>
          <p:cNvSpPr txBox="1">
            <a:spLocks/>
          </p:cNvSpPr>
          <p:nvPr/>
        </p:nvSpPr>
        <p:spPr>
          <a:xfrm>
            <a:off x="2027681" y="4860790"/>
            <a:ext cx="7571770" cy="36933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2400" b="1"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rPr>
              <a:t>A5: Job Classification Review</a:t>
            </a:r>
            <a:endParaRPr kumimoji="0" lang="en-US" sz="2400" b="0" i="0" u="none" strike="noStrike" kern="1200" cap="none" spc="0" normalizeH="0" baseline="0" noProof="0">
              <a:ln>
                <a:noFill/>
              </a:ln>
              <a:solidFill>
                <a:srgbClr val="0A0A0A"/>
              </a:solidFill>
              <a:effectLst/>
              <a:uLnTx/>
              <a:uFillTx/>
              <a:latin typeface="+mn-lt"/>
              <a:ea typeface="Open Sans" panose="020B0606030504020204" pitchFamily="34" charset="0"/>
              <a:cs typeface="Open Sans" panose="020B0606030504020204" pitchFamily="34" charset="0"/>
            </a:endParaRPr>
          </a:p>
        </p:txBody>
      </p:sp>
      <p:sp>
        <p:nvSpPr>
          <p:cNvPr id="230" name="Rectangle 12">
            <a:extLst>
              <a:ext uri="{FF2B5EF4-FFF2-40B4-BE49-F238E27FC236}">
                <a16:creationId xmlns:a16="http://schemas.microsoft.com/office/drawing/2014/main" id="{4DEFC002-6B7B-6589-8490-933A24E5361F}"/>
              </a:ext>
            </a:extLst>
          </p:cNvPr>
          <p:cNvSpPr>
            <a:spLocks noChangeArrowheads="1"/>
          </p:cNvSpPr>
          <p:nvPr/>
        </p:nvSpPr>
        <p:spPr bwMode="auto">
          <a:xfrm>
            <a:off x="2027681" y="5250445"/>
            <a:ext cx="2804628" cy="38547"/>
          </a:xfrm>
          <a:prstGeom prst="rect">
            <a:avLst/>
          </a:prstGeom>
          <a:solidFill>
            <a:srgbClr val="2887C6"/>
          </a:solidFill>
          <a:ln>
            <a:solidFill>
              <a:srgbClr val="2887C6"/>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4" name="Freeform 7">
            <a:extLst>
              <a:ext uri="{FF2B5EF4-FFF2-40B4-BE49-F238E27FC236}">
                <a16:creationId xmlns:a16="http://schemas.microsoft.com/office/drawing/2014/main" id="{F9BA1FD9-80E5-F78F-6687-552D387C9C90}"/>
              </a:ext>
            </a:extLst>
          </p:cNvPr>
          <p:cNvSpPr>
            <a:spLocks/>
          </p:cNvSpPr>
          <p:nvPr/>
        </p:nvSpPr>
        <p:spPr bwMode="auto">
          <a:xfrm>
            <a:off x="3245510" y="5866599"/>
            <a:ext cx="184485" cy="75660"/>
          </a:xfrm>
          <a:custGeom>
            <a:avLst/>
            <a:gdLst>
              <a:gd name="T0" fmla="*/ 68 w 68"/>
              <a:gd name="T1" fmla="*/ 0 h 84"/>
              <a:gd name="T2" fmla="*/ 0 w 68"/>
              <a:gd name="T3" fmla="*/ 84 h 84"/>
              <a:gd name="T4" fmla="*/ 68 w 68"/>
              <a:gd name="T5" fmla="*/ 84 h 84"/>
              <a:gd name="T6" fmla="*/ 68 w 68"/>
              <a:gd name="T7" fmla="*/ 0 h 84"/>
            </a:gdLst>
            <a:ahLst/>
            <a:cxnLst>
              <a:cxn ang="0">
                <a:pos x="T0" y="T1"/>
              </a:cxn>
              <a:cxn ang="0">
                <a:pos x="T2" y="T3"/>
              </a:cxn>
              <a:cxn ang="0">
                <a:pos x="T4" y="T5"/>
              </a:cxn>
              <a:cxn ang="0">
                <a:pos x="T6" y="T7"/>
              </a:cxn>
            </a:cxnLst>
            <a:rect l="0" t="0" r="r" b="b"/>
            <a:pathLst>
              <a:path w="68" h="84">
                <a:moveTo>
                  <a:pt x="68" y="0"/>
                </a:moveTo>
                <a:lnTo>
                  <a:pt x="0" y="84"/>
                </a:lnTo>
                <a:lnTo>
                  <a:pt x="68" y="84"/>
                </a:lnTo>
                <a:lnTo>
                  <a:pt x="68" y="0"/>
                </a:lnTo>
                <a:close/>
              </a:path>
            </a:pathLst>
          </a:custGeom>
          <a:solidFill>
            <a:schemeClr val="tx1">
              <a:lumMod val="25000"/>
              <a:lumOff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3" name="Rectangle 5">
            <a:extLst>
              <a:ext uri="{FF2B5EF4-FFF2-40B4-BE49-F238E27FC236}">
                <a16:creationId xmlns:a16="http://schemas.microsoft.com/office/drawing/2014/main" id="{D4432721-26F5-505D-B9C8-F66C46BB0A51}"/>
              </a:ext>
            </a:extLst>
          </p:cNvPr>
          <p:cNvSpPr>
            <a:spLocks noChangeArrowheads="1"/>
          </p:cNvSpPr>
          <p:nvPr/>
        </p:nvSpPr>
        <p:spPr bwMode="auto">
          <a:xfrm>
            <a:off x="624732" y="5649651"/>
            <a:ext cx="10683874" cy="922066"/>
          </a:xfrm>
          <a:prstGeom prst="rect">
            <a:avLst/>
          </a:prstGeom>
          <a:solidFill>
            <a:srgbClr val="134C6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5" name="Freeform 11">
            <a:extLst>
              <a:ext uri="{FF2B5EF4-FFF2-40B4-BE49-F238E27FC236}">
                <a16:creationId xmlns:a16="http://schemas.microsoft.com/office/drawing/2014/main" id="{EE6A3A01-933A-1DE1-30B6-D208462D0430}"/>
              </a:ext>
            </a:extLst>
          </p:cNvPr>
          <p:cNvSpPr>
            <a:spLocks/>
          </p:cNvSpPr>
          <p:nvPr/>
        </p:nvSpPr>
        <p:spPr bwMode="auto">
          <a:xfrm>
            <a:off x="1883884" y="5573991"/>
            <a:ext cx="9419660" cy="921217"/>
          </a:xfrm>
          <a:custGeom>
            <a:avLst/>
            <a:gdLst>
              <a:gd name="T0" fmla="*/ 1887 w 1887"/>
              <a:gd name="T1" fmla="*/ 340 h 683"/>
              <a:gd name="T2" fmla="*/ 1546 w 1887"/>
              <a:gd name="T3" fmla="*/ 0 h 683"/>
              <a:gd name="T4" fmla="*/ 1546 w 1887"/>
              <a:gd name="T5" fmla="*/ 0 h 683"/>
              <a:gd name="T6" fmla="*/ 0 w 1887"/>
              <a:gd name="T7" fmla="*/ 0 h 683"/>
              <a:gd name="T8" fmla="*/ 0 w 1887"/>
              <a:gd name="T9" fmla="*/ 683 h 683"/>
              <a:gd name="T10" fmla="*/ 1887 w 1887"/>
              <a:gd name="T11" fmla="*/ 683 h 683"/>
              <a:gd name="T12" fmla="*/ 1887 w 1887"/>
              <a:gd name="T13" fmla="*/ 340 h 683"/>
            </a:gdLst>
            <a:ahLst/>
            <a:cxnLst>
              <a:cxn ang="0">
                <a:pos x="T0" y="T1"/>
              </a:cxn>
              <a:cxn ang="0">
                <a:pos x="T2" y="T3"/>
              </a:cxn>
              <a:cxn ang="0">
                <a:pos x="T4" y="T5"/>
              </a:cxn>
              <a:cxn ang="0">
                <a:pos x="T6" y="T7"/>
              </a:cxn>
              <a:cxn ang="0">
                <a:pos x="T8" y="T9"/>
              </a:cxn>
              <a:cxn ang="0">
                <a:pos x="T10" y="T11"/>
              </a:cxn>
              <a:cxn ang="0">
                <a:pos x="T12" y="T13"/>
              </a:cxn>
            </a:cxnLst>
            <a:rect l="0" t="0" r="r" b="b"/>
            <a:pathLst>
              <a:path w="1887" h="683">
                <a:moveTo>
                  <a:pt x="1887" y="340"/>
                </a:moveTo>
                <a:cubicBezTo>
                  <a:pt x="1699" y="340"/>
                  <a:pt x="1546" y="188"/>
                  <a:pt x="1546" y="0"/>
                </a:cubicBezTo>
                <a:cubicBezTo>
                  <a:pt x="1546" y="0"/>
                  <a:pt x="1546" y="0"/>
                  <a:pt x="1546" y="0"/>
                </a:cubicBezTo>
                <a:cubicBezTo>
                  <a:pt x="0" y="0"/>
                  <a:pt x="0" y="0"/>
                  <a:pt x="0" y="0"/>
                </a:cubicBezTo>
                <a:cubicBezTo>
                  <a:pt x="0" y="683"/>
                  <a:pt x="0" y="683"/>
                  <a:pt x="0" y="683"/>
                </a:cubicBezTo>
                <a:cubicBezTo>
                  <a:pt x="1887" y="683"/>
                  <a:pt x="1887" y="683"/>
                  <a:pt x="1887" y="683"/>
                </a:cubicBezTo>
                <a:cubicBezTo>
                  <a:pt x="1887" y="340"/>
                  <a:pt x="1887" y="340"/>
                  <a:pt x="1887" y="34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36" name="Inhaltsplatzhalter 4">
            <a:extLst>
              <a:ext uri="{FF2B5EF4-FFF2-40B4-BE49-F238E27FC236}">
                <a16:creationId xmlns:a16="http://schemas.microsoft.com/office/drawing/2014/main" id="{933D4E0C-6BA1-024B-8C29-9B7A846BF1EE}"/>
              </a:ext>
            </a:extLst>
          </p:cNvPr>
          <p:cNvSpPr txBox="1">
            <a:spLocks/>
          </p:cNvSpPr>
          <p:nvPr/>
        </p:nvSpPr>
        <p:spPr>
          <a:xfrm>
            <a:off x="2027681" y="5865314"/>
            <a:ext cx="7571770" cy="369332"/>
          </a:xfrm>
          <a:prstGeom prst="rect">
            <a:avLst/>
          </a:prstGeom>
        </p:spPr>
        <p:txBody>
          <a:bodyPr wrap="square" lIns="0" tIns="0" rIns="0" bIns="0" anchor="ctr">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127" rtl="0" eaLnBrk="1" fontAlgn="auto" latinLnBrk="0" hangingPunct="1">
              <a:lnSpc>
                <a:spcPct val="100000"/>
              </a:lnSpc>
              <a:spcBef>
                <a:spcPts val="0"/>
              </a:spcBef>
              <a:spcAft>
                <a:spcPts val="1200"/>
              </a:spcAft>
              <a:buClrTx/>
              <a:buSzTx/>
              <a:buFont typeface="Wingdings" panose="05000000000000000000" pitchFamily="2" charset="2"/>
              <a:buNone/>
              <a:tabLst/>
              <a:defRPr/>
            </a:pPr>
            <a:r>
              <a:rPr kumimoji="0" lang="en-US" sz="2400" b="1"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rPr>
              <a:t>A7: Stakeholder Engagement &amp; Employee Survey</a:t>
            </a:r>
            <a:endParaRPr kumimoji="0" lang="en-US" sz="2400" b="0" i="0" u="none" strike="noStrike" kern="1200" cap="none" spc="0" normalizeH="0" baseline="0" noProof="0">
              <a:ln>
                <a:noFill/>
              </a:ln>
              <a:solidFill>
                <a:srgbClr val="0A0A0A"/>
              </a:solidFill>
              <a:effectLst/>
              <a:uLnTx/>
              <a:uFillTx/>
              <a:latin typeface="+mn-lt"/>
              <a:ea typeface="Open Sans" panose="020B0606030504020204" pitchFamily="34" charset="0"/>
              <a:cs typeface="Open Sans" panose="020B0606030504020204" pitchFamily="34" charset="0"/>
            </a:endParaRPr>
          </a:p>
        </p:txBody>
      </p:sp>
      <p:sp>
        <p:nvSpPr>
          <p:cNvPr id="237" name="Rectangle 12">
            <a:extLst>
              <a:ext uri="{FF2B5EF4-FFF2-40B4-BE49-F238E27FC236}">
                <a16:creationId xmlns:a16="http://schemas.microsoft.com/office/drawing/2014/main" id="{8D15BEE6-949A-9EBC-8F29-0625EB8DCB20}"/>
              </a:ext>
            </a:extLst>
          </p:cNvPr>
          <p:cNvSpPr>
            <a:spLocks noChangeArrowheads="1"/>
          </p:cNvSpPr>
          <p:nvPr/>
        </p:nvSpPr>
        <p:spPr bwMode="auto">
          <a:xfrm>
            <a:off x="2027681" y="6254969"/>
            <a:ext cx="2804628" cy="38547"/>
          </a:xfrm>
          <a:prstGeom prst="rect">
            <a:avLst/>
          </a:prstGeom>
          <a:solidFill>
            <a:srgbClr val="134C6E"/>
          </a:solidFill>
          <a:ln>
            <a:solidFill>
              <a:srgbClr val="134C6E"/>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0A0A"/>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59" name="Freeform 464">
            <a:extLst>
              <a:ext uri="{FF2B5EF4-FFF2-40B4-BE49-F238E27FC236}">
                <a16:creationId xmlns:a16="http://schemas.microsoft.com/office/drawing/2014/main" id="{ED01BD62-4661-0DA4-26A9-D01452544713}"/>
              </a:ext>
            </a:extLst>
          </p:cNvPr>
          <p:cNvSpPr>
            <a:spLocks noEditPoints="1"/>
          </p:cNvSpPr>
          <p:nvPr/>
        </p:nvSpPr>
        <p:spPr bwMode="auto">
          <a:xfrm>
            <a:off x="932577" y="2795637"/>
            <a:ext cx="643459" cy="602950"/>
          </a:xfrm>
          <a:custGeom>
            <a:avLst/>
            <a:gdLst>
              <a:gd name="T0" fmla="*/ 277 w 320"/>
              <a:gd name="T1" fmla="*/ 0 h 224"/>
              <a:gd name="T2" fmla="*/ 234 w 320"/>
              <a:gd name="T3" fmla="*/ 43 h 224"/>
              <a:gd name="T4" fmla="*/ 246 w 320"/>
              <a:gd name="T5" fmla="*/ 73 h 224"/>
              <a:gd name="T6" fmla="*/ 204 w 320"/>
              <a:gd name="T7" fmla="*/ 141 h 224"/>
              <a:gd name="T8" fmla="*/ 192 w 320"/>
              <a:gd name="T9" fmla="*/ 139 h 224"/>
              <a:gd name="T10" fmla="*/ 182 w 320"/>
              <a:gd name="T11" fmla="*/ 140 h 224"/>
              <a:gd name="T12" fmla="*/ 146 w 320"/>
              <a:gd name="T13" fmla="*/ 74 h 224"/>
              <a:gd name="T14" fmla="*/ 160 w 320"/>
              <a:gd name="T15" fmla="*/ 43 h 224"/>
              <a:gd name="T16" fmla="*/ 117 w 320"/>
              <a:gd name="T17" fmla="*/ 0 h 224"/>
              <a:gd name="T18" fmla="*/ 74 w 320"/>
              <a:gd name="T19" fmla="*/ 43 h 224"/>
              <a:gd name="T20" fmla="*/ 88 w 320"/>
              <a:gd name="T21" fmla="*/ 74 h 224"/>
              <a:gd name="T22" fmla="*/ 52 w 320"/>
              <a:gd name="T23" fmla="*/ 140 h 224"/>
              <a:gd name="T24" fmla="*/ 42 w 320"/>
              <a:gd name="T25" fmla="*/ 139 h 224"/>
              <a:gd name="T26" fmla="*/ 0 w 320"/>
              <a:gd name="T27" fmla="*/ 182 h 224"/>
              <a:gd name="T28" fmla="*/ 42 w 320"/>
              <a:gd name="T29" fmla="*/ 224 h 224"/>
              <a:gd name="T30" fmla="*/ 85 w 320"/>
              <a:gd name="T31" fmla="*/ 182 h 224"/>
              <a:gd name="T32" fmla="*/ 71 w 320"/>
              <a:gd name="T33" fmla="*/ 150 h 224"/>
              <a:gd name="T34" fmla="*/ 107 w 320"/>
              <a:gd name="T35" fmla="*/ 84 h 224"/>
              <a:gd name="T36" fmla="*/ 117 w 320"/>
              <a:gd name="T37" fmla="*/ 86 h 224"/>
              <a:gd name="T38" fmla="*/ 127 w 320"/>
              <a:gd name="T39" fmla="*/ 84 h 224"/>
              <a:gd name="T40" fmla="*/ 163 w 320"/>
              <a:gd name="T41" fmla="*/ 150 h 224"/>
              <a:gd name="T42" fmla="*/ 149 w 320"/>
              <a:gd name="T43" fmla="*/ 182 h 224"/>
              <a:gd name="T44" fmla="*/ 192 w 320"/>
              <a:gd name="T45" fmla="*/ 224 h 224"/>
              <a:gd name="T46" fmla="*/ 234 w 320"/>
              <a:gd name="T47" fmla="*/ 182 h 224"/>
              <a:gd name="T48" fmla="*/ 222 w 320"/>
              <a:gd name="T49" fmla="*/ 152 h 224"/>
              <a:gd name="T50" fmla="*/ 265 w 320"/>
              <a:gd name="T51" fmla="*/ 84 h 224"/>
              <a:gd name="T52" fmla="*/ 277 w 320"/>
              <a:gd name="T53" fmla="*/ 86 h 224"/>
              <a:gd name="T54" fmla="*/ 320 w 320"/>
              <a:gd name="T55" fmla="*/ 43 h 224"/>
              <a:gd name="T56" fmla="*/ 277 w 320"/>
              <a:gd name="T57" fmla="*/ 0 h 224"/>
              <a:gd name="T58" fmla="*/ 42 w 320"/>
              <a:gd name="T59" fmla="*/ 203 h 224"/>
              <a:gd name="T60" fmla="*/ 21 w 320"/>
              <a:gd name="T61" fmla="*/ 182 h 224"/>
              <a:gd name="T62" fmla="*/ 42 w 320"/>
              <a:gd name="T63" fmla="*/ 160 h 224"/>
              <a:gd name="T64" fmla="*/ 64 w 320"/>
              <a:gd name="T65" fmla="*/ 182 h 224"/>
              <a:gd name="T66" fmla="*/ 42 w 320"/>
              <a:gd name="T67" fmla="*/ 203 h 224"/>
              <a:gd name="T68" fmla="*/ 96 w 320"/>
              <a:gd name="T69" fmla="*/ 43 h 224"/>
              <a:gd name="T70" fmla="*/ 117 w 320"/>
              <a:gd name="T71" fmla="*/ 22 h 224"/>
              <a:gd name="T72" fmla="*/ 138 w 320"/>
              <a:gd name="T73" fmla="*/ 43 h 224"/>
              <a:gd name="T74" fmla="*/ 117 w 320"/>
              <a:gd name="T75" fmla="*/ 64 h 224"/>
              <a:gd name="T76" fmla="*/ 96 w 320"/>
              <a:gd name="T77" fmla="*/ 43 h 224"/>
              <a:gd name="T78" fmla="*/ 192 w 320"/>
              <a:gd name="T79" fmla="*/ 203 h 224"/>
              <a:gd name="T80" fmla="*/ 170 w 320"/>
              <a:gd name="T81" fmla="*/ 182 h 224"/>
              <a:gd name="T82" fmla="*/ 192 w 320"/>
              <a:gd name="T83" fmla="*/ 160 h 224"/>
              <a:gd name="T84" fmla="*/ 213 w 320"/>
              <a:gd name="T85" fmla="*/ 182 h 224"/>
              <a:gd name="T86" fmla="*/ 192 w 320"/>
              <a:gd name="T87" fmla="*/ 203 h 224"/>
              <a:gd name="T88" fmla="*/ 277 w 320"/>
              <a:gd name="T89" fmla="*/ 64 h 224"/>
              <a:gd name="T90" fmla="*/ 256 w 320"/>
              <a:gd name="T91" fmla="*/ 43 h 224"/>
              <a:gd name="T92" fmla="*/ 277 w 320"/>
              <a:gd name="T93" fmla="*/ 22 h 224"/>
              <a:gd name="T94" fmla="*/ 298 w 320"/>
              <a:gd name="T95" fmla="*/ 43 h 224"/>
              <a:gd name="T96" fmla="*/ 277 w 320"/>
              <a:gd name="T97" fmla="*/ 6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224">
                <a:moveTo>
                  <a:pt x="277" y="0"/>
                </a:moveTo>
                <a:cubicBezTo>
                  <a:pt x="253" y="0"/>
                  <a:pt x="234" y="19"/>
                  <a:pt x="234" y="43"/>
                </a:cubicBezTo>
                <a:cubicBezTo>
                  <a:pt x="234" y="54"/>
                  <a:pt x="239" y="65"/>
                  <a:pt x="246" y="73"/>
                </a:cubicBezTo>
                <a:cubicBezTo>
                  <a:pt x="204" y="141"/>
                  <a:pt x="204" y="141"/>
                  <a:pt x="204" y="141"/>
                </a:cubicBezTo>
                <a:cubicBezTo>
                  <a:pt x="200" y="140"/>
                  <a:pt x="196" y="139"/>
                  <a:pt x="192" y="139"/>
                </a:cubicBezTo>
                <a:cubicBezTo>
                  <a:pt x="188" y="139"/>
                  <a:pt x="185" y="140"/>
                  <a:pt x="182" y="140"/>
                </a:cubicBezTo>
                <a:cubicBezTo>
                  <a:pt x="146" y="74"/>
                  <a:pt x="146" y="74"/>
                  <a:pt x="146" y="74"/>
                </a:cubicBezTo>
                <a:cubicBezTo>
                  <a:pt x="154" y="66"/>
                  <a:pt x="160" y="55"/>
                  <a:pt x="160" y="43"/>
                </a:cubicBezTo>
                <a:cubicBezTo>
                  <a:pt x="160" y="19"/>
                  <a:pt x="141" y="0"/>
                  <a:pt x="117" y="0"/>
                </a:cubicBezTo>
                <a:cubicBezTo>
                  <a:pt x="93" y="0"/>
                  <a:pt x="74" y="19"/>
                  <a:pt x="74" y="43"/>
                </a:cubicBezTo>
                <a:cubicBezTo>
                  <a:pt x="74" y="55"/>
                  <a:pt x="80" y="66"/>
                  <a:pt x="88" y="74"/>
                </a:cubicBezTo>
                <a:cubicBezTo>
                  <a:pt x="52" y="140"/>
                  <a:pt x="52" y="140"/>
                  <a:pt x="52" y="140"/>
                </a:cubicBezTo>
                <a:cubicBezTo>
                  <a:pt x="49" y="140"/>
                  <a:pt x="46" y="139"/>
                  <a:pt x="42" y="139"/>
                </a:cubicBezTo>
                <a:cubicBezTo>
                  <a:pt x="19" y="139"/>
                  <a:pt x="0" y="158"/>
                  <a:pt x="0" y="182"/>
                </a:cubicBezTo>
                <a:cubicBezTo>
                  <a:pt x="0" y="205"/>
                  <a:pt x="19" y="224"/>
                  <a:pt x="42" y="224"/>
                </a:cubicBezTo>
                <a:cubicBezTo>
                  <a:pt x="66" y="224"/>
                  <a:pt x="85" y="205"/>
                  <a:pt x="85" y="182"/>
                </a:cubicBezTo>
                <a:cubicBezTo>
                  <a:pt x="85" y="169"/>
                  <a:pt x="80" y="158"/>
                  <a:pt x="71" y="150"/>
                </a:cubicBezTo>
                <a:cubicBezTo>
                  <a:pt x="107" y="84"/>
                  <a:pt x="107" y="84"/>
                  <a:pt x="107" y="84"/>
                </a:cubicBezTo>
                <a:cubicBezTo>
                  <a:pt x="110" y="85"/>
                  <a:pt x="113" y="86"/>
                  <a:pt x="117" y="86"/>
                </a:cubicBezTo>
                <a:cubicBezTo>
                  <a:pt x="121" y="86"/>
                  <a:pt x="124" y="85"/>
                  <a:pt x="127" y="84"/>
                </a:cubicBezTo>
                <a:cubicBezTo>
                  <a:pt x="163" y="150"/>
                  <a:pt x="163" y="150"/>
                  <a:pt x="163" y="150"/>
                </a:cubicBezTo>
                <a:cubicBezTo>
                  <a:pt x="154" y="158"/>
                  <a:pt x="149" y="169"/>
                  <a:pt x="149" y="182"/>
                </a:cubicBezTo>
                <a:cubicBezTo>
                  <a:pt x="149" y="205"/>
                  <a:pt x="168" y="224"/>
                  <a:pt x="192" y="224"/>
                </a:cubicBezTo>
                <a:cubicBezTo>
                  <a:pt x="215" y="224"/>
                  <a:pt x="234" y="205"/>
                  <a:pt x="234" y="182"/>
                </a:cubicBezTo>
                <a:cubicBezTo>
                  <a:pt x="234" y="170"/>
                  <a:pt x="230" y="160"/>
                  <a:pt x="222" y="152"/>
                </a:cubicBezTo>
                <a:cubicBezTo>
                  <a:pt x="265" y="84"/>
                  <a:pt x="265" y="84"/>
                  <a:pt x="265" y="84"/>
                </a:cubicBezTo>
                <a:cubicBezTo>
                  <a:pt x="269" y="85"/>
                  <a:pt x="273" y="86"/>
                  <a:pt x="277" y="86"/>
                </a:cubicBezTo>
                <a:cubicBezTo>
                  <a:pt x="301" y="86"/>
                  <a:pt x="320" y="67"/>
                  <a:pt x="320" y="43"/>
                </a:cubicBezTo>
                <a:cubicBezTo>
                  <a:pt x="320" y="19"/>
                  <a:pt x="301" y="0"/>
                  <a:pt x="277" y="0"/>
                </a:cubicBezTo>
                <a:close/>
                <a:moveTo>
                  <a:pt x="42" y="203"/>
                </a:moveTo>
                <a:cubicBezTo>
                  <a:pt x="31" y="203"/>
                  <a:pt x="21" y="193"/>
                  <a:pt x="21" y="182"/>
                </a:cubicBezTo>
                <a:cubicBezTo>
                  <a:pt x="21" y="170"/>
                  <a:pt x="31" y="160"/>
                  <a:pt x="42" y="160"/>
                </a:cubicBezTo>
                <a:cubicBezTo>
                  <a:pt x="54" y="160"/>
                  <a:pt x="64" y="170"/>
                  <a:pt x="64" y="182"/>
                </a:cubicBezTo>
                <a:cubicBezTo>
                  <a:pt x="64" y="193"/>
                  <a:pt x="54" y="203"/>
                  <a:pt x="42" y="203"/>
                </a:cubicBezTo>
                <a:close/>
                <a:moveTo>
                  <a:pt x="96" y="43"/>
                </a:moveTo>
                <a:cubicBezTo>
                  <a:pt x="96" y="31"/>
                  <a:pt x="105" y="22"/>
                  <a:pt x="117" y="22"/>
                </a:cubicBezTo>
                <a:cubicBezTo>
                  <a:pt x="129" y="22"/>
                  <a:pt x="138" y="31"/>
                  <a:pt x="138" y="43"/>
                </a:cubicBezTo>
                <a:cubicBezTo>
                  <a:pt x="138" y="55"/>
                  <a:pt x="129" y="64"/>
                  <a:pt x="117" y="64"/>
                </a:cubicBezTo>
                <a:cubicBezTo>
                  <a:pt x="105" y="64"/>
                  <a:pt x="96" y="55"/>
                  <a:pt x="96" y="43"/>
                </a:cubicBezTo>
                <a:close/>
                <a:moveTo>
                  <a:pt x="192" y="203"/>
                </a:moveTo>
                <a:cubicBezTo>
                  <a:pt x="180" y="203"/>
                  <a:pt x="170" y="193"/>
                  <a:pt x="170" y="182"/>
                </a:cubicBezTo>
                <a:cubicBezTo>
                  <a:pt x="170" y="170"/>
                  <a:pt x="180" y="160"/>
                  <a:pt x="192" y="160"/>
                </a:cubicBezTo>
                <a:cubicBezTo>
                  <a:pt x="203" y="160"/>
                  <a:pt x="213" y="170"/>
                  <a:pt x="213" y="182"/>
                </a:cubicBezTo>
                <a:cubicBezTo>
                  <a:pt x="213" y="193"/>
                  <a:pt x="203" y="203"/>
                  <a:pt x="192" y="203"/>
                </a:cubicBezTo>
                <a:close/>
                <a:moveTo>
                  <a:pt x="277" y="64"/>
                </a:moveTo>
                <a:cubicBezTo>
                  <a:pt x="265" y="64"/>
                  <a:pt x="256" y="55"/>
                  <a:pt x="256" y="43"/>
                </a:cubicBezTo>
                <a:cubicBezTo>
                  <a:pt x="256" y="31"/>
                  <a:pt x="265" y="22"/>
                  <a:pt x="277" y="22"/>
                </a:cubicBezTo>
                <a:cubicBezTo>
                  <a:pt x="289" y="22"/>
                  <a:pt x="298" y="31"/>
                  <a:pt x="298" y="43"/>
                </a:cubicBezTo>
                <a:cubicBezTo>
                  <a:pt x="298" y="55"/>
                  <a:pt x="289" y="64"/>
                  <a:pt x="277" y="64"/>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A0A0A"/>
              </a:solidFill>
              <a:effectLst/>
              <a:uLnTx/>
              <a:uFillTx/>
              <a:latin typeface="Open Sans"/>
              <a:ea typeface="+mn-ea"/>
              <a:cs typeface="+mn-cs"/>
            </a:endParaRPr>
          </a:p>
        </p:txBody>
      </p:sp>
      <p:sp>
        <p:nvSpPr>
          <p:cNvPr id="269" name="Freeform 146">
            <a:extLst>
              <a:ext uri="{FF2B5EF4-FFF2-40B4-BE49-F238E27FC236}">
                <a16:creationId xmlns:a16="http://schemas.microsoft.com/office/drawing/2014/main" id="{7DD96A04-923F-76F4-C31F-079F4D7ADD71}"/>
              </a:ext>
            </a:extLst>
          </p:cNvPr>
          <p:cNvSpPr>
            <a:spLocks noEditPoints="1"/>
          </p:cNvSpPr>
          <p:nvPr/>
        </p:nvSpPr>
        <p:spPr bwMode="auto">
          <a:xfrm>
            <a:off x="932579" y="3799698"/>
            <a:ext cx="643459" cy="602950"/>
          </a:xfrm>
          <a:custGeom>
            <a:avLst/>
            <a:gdLst>
              <a:gd name="T0" fmla="*/ 53 w 288"/>
              <a:gd name="T1" fmla="*/ 0 h 192"/>
              <a:gd name="T2" fmla="*/ 43 w 288"/>
              <a:gd name="T3" fmla="*/ 42 h 192"/>
              <a:gd name="T4" fmla="*/ 0 w 288"/>
              <a:gd name="T5" fmla="*/ 53 h 192"/>
              <a:gd name="T6" fmla="*/ 11 w 288"/>
              <a:gd name="T7" fmla="*/ 192 h 192"/>
              <a:gd name="T8" fmla="*/ 245 w 288"/>
              <a:gd name="T9" fmla="*/ 181 h 192"/>
              <a:gd name="T10" fmla="*/ 277 w 288"/>
              <a:gd name="T11" fmla="*/ 149 h 192"/>
              <a:gd name="T12" fmla="*/ 288 w 288"/>
              <a:gd name="T13" fmla="*/ 10 h 192"/>
              <a:gd name="T14" fmla="*/ 224 w 288"/>
              <a:gd name="T15" fmla="*/ 170 h 192"/>
              <a:gd name="T16" fmla="*/ 21 w 288"/>
              <a:gd name="T17" fmla="*/ 64 h 192"/>
              <a:gd name="T18" fmla="*/ 224 w 288"/>
              <a:gd name="T19" fmla="*/ 170 h 192"/>
              <a:gd name="T20" fmla="*/ 245 w 288"/>
              <a:gd name="T21" fmla="*/ 128 h 192"/>
              <a:gd name="T22" fmla="*/ 235 w 288"/>
              <a:gd name="T23" fmla="*/ 42 h 192"/>
              <a:gd name="T24" fmla="*/ 64 w 288"/>
              <a:gd name="T25" fmla="*/ 21 h 192"/>
              <a:gd name="T26" fmla="*/ 267 w 288"/>
              <a:gd name="T27" fmla="*/ 128 h 192"/>
              <a:gd name="T28" fmla="*/ 101 w 288"/>
              <a:gd name="T29" fmla="*/ 100 h 192"/>
              <a:gd name="T30" fmla="*/ 123 w 288"/>
              <a:gd name="T31" fmla="*/ 82 h 192"/>
              <a:gd name="T32" fmla="*/ 130 w 288"/>
              <a:gd name="T33" fmla="*/ 74 h 192"/>
              <a:gd name="T34" fmla="*/ 151 w 288"/>
              <a:gd name="T35" fmla="*/ 87 h 192"/>
              <a:gd name="T36" fmla="*/ 130 w 288"/>
              <a:gd name="T37" fmla="*/ 95 h 192"/>
              <a:gd name="T38" fmla="*/ 123 w 288"/>
              <a:gd name="T39" fmla="*/ 95 h 192"/>
              <a:gd name="T40" fmla="*/ 118 w 288"/>
              <a:gd name="T41" fmla="*/ 104 h 192"/>
              <a:gd name="T42" fmla="*/ 130 w 288"/>
              <a:gd name="T43" fmla="*/ 110 h 192"/>
              <a:gd name="T44" fmla="*/ 151 w 288"/>
              <a:gd name="T45" fmla="*/ 122 h 192"/>
              <a:gd name="T46" fmla="*/ 147 w 288"/>
              <a:gd name="T47" fmla="*/ 143 h 192"/>
              <a:gd name="T48" fmla="*/ 130 w 288"/>
              <a:gd name="T49" fmla="*/ 160 h 192"/>
              <a:gd name="T50" fmla="*/ 123 w 288"/>
              <a:gd name="T51" fmla="*/ 149 h 192"/>
              <a:gd name="T52" fmla="*/ 101 w 288"/>
              <a:gd name="T53" fmla="*/ 132 h 192"/>
              <a:gd name="T54" fmla="*/ 123 w 288"/>
              <a:gd name="T55" fmla="*/ 137 h 192"/>
              <a:gd name="T56" fmla="*/ 130 w 288"/>
              <a:gd name="T57" fmla="*/ 137 h 192"/>
              <a:gd name="T58" fmla="*/ 135 w 288"/>
              <a:gd name="T59" fmla="*/ 127 h 192"/>
              <a:gd name="T60" fmla="*/ 123 w 288"/>
              <a:gd name="T61" fmla="*/ 122 h 192"/>
              <a:gd name="T62" fmla="*/ 105 w 288"/>
              <a:gd name="T63"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192">
                <a:moveTo>
                  <a:pt x="277" y="0"/>
                </a:moveTo>
                <a:cubicBezTo>
                  <a:pt x="53" y="0"/>
                  <a:pt x="53" y="0"/>
                  <a:pt x="53" y="0"/>
                </a:cubicBezTo>
                <a:cubicBezTo>
                  <a:pt x="47" y="0"/>
                  <a:pt x="43" y="4"/>
                  <a:pt x="43" y="10"/>
                </a:cubicBezTo>
                <a:cubicBezTo>
                  <a:pt x="43" y="42"/>
                  <a:pt x="43" y="42"/>
                  <a:pt x="43" y="42"/>
                </a:cubicBezTo>
                <a:cubicBezTo>
                  <a:pt x="11" y="42"/>
                  <a:pt x="11" y="42"/>
                  <a:pt x="11" y="42"/>
                </a:cubicBezTo>
                <a:cubicBezTo>
                  <a:pt x="5" y="42"/>
                  <a:pt x="0" y="47"/>
                  <a:pt x="0" y="53"/>
                </a:cubicBezTo>
                <a:cubicBezTo>
                  <a:pt x="0" y="181"/>
                  <a:pt x="0" y="181"/>
                  <a:pt x="0" y="181"/>
                </a:cubicBezTo>
                <a:cubicBezTo>
                  <a:pt x="0" y="187"/>
                  <a:pt x="5" y="192"/>
                  <a:pt x="11" y="192"/>
                </a:cubicBezTo>
                <a:cubicBezTo>
                  <a:pt x="235" y="192"/>
                  <a:pt x="235" y="192"/>
                  <a:pt x="235" y="192"/>
                </a:cubicBezTo>
                <a:cubicBezTo>
                  <a:pt x="241" y="192"/>
                  <a:pt x="245" y="187"/>
                  <a:pt x="245" y="181"/>
                </a:cubicBezTo>
                <a:cubicBezTo>
                  <a:pt x="245" y="149"/>
                  <a:pt x="245" y="149"/>
                  <a:pt x="245" y="149"/>
                </a:cubicBezTo>
                <a:cubicBezTo>
                  <a:pt x="277" y="149"/>
                  <a:pt x="277" y="149"/>
                  <a:pt x="277" y="149"/>
                </a:cubicBezTo>
                <a:cubicBezTo>
                  <a:pt x="283" y="149"/>
                  <a:pt x="288" y="144"/>
                  <a:pt x="288" y="138"/>
                </a:cubicBezTo>
                <a:cubicBezTo>
                  <a:pt x="288" y="10"/>
                  <a:pt x="288" y="10"/>
                  <a:pt x="288" y="10"/>
                </a:cubicBezTo>
                <a:cubicBezTo>
                  <a:pt x="288" y="4"/>
                  <a:pt x="283" y="0"/>
                  <a:pt x="277" y="0"/>
                </a:cubicBezTo>
                <a:close/>
                <a:moveTo>
                  <a:pt x="224" y="170"/>
                </a:moveTo>
                <a:cubicBezTo>
                  <a:pt x="21" y="170"/>
                  <a:pt x="21" y="170"/>
                  <a:pt x="21" y="170"/>
                </a:cubicBezTo>
                <a:cubicBezTo>
                  <a:pt x="21" y="64"/>
                  <a:pt x="21" y="64"/>
                  <a:pt x="21" y="64"/>
                </a:cubicBezTo>
                <a:cubicBezTo>
                  <a:pt x="224" y="64"/>
                  <a:pt x="224" y="64"/>
                  <a:pt x="224" y="64"/>
                </a:cubicBezTo>
                <a:lnTo>
                  <a:pt x="224" y="170"/>
                </a:lnTo>
                <a:close/>
                <a:moveTo>
                  <a:pt x="267" y="128"/>
                </a:moveTo>
                <a:cubicBezTo>
                  <a:pt x="245" y="128"/>
                  <a:pt x="245" y="128"/>
                  <a:pt x="245" y="128"/>
                </a:cubicBezTo>
                <a:cubicBezTo>
                  <a:pt x="245" y="53"/>
                  <a:pt x="245" y="53"/>
                  <a:pt x="245" y="53"/>
                </a:cubicBezTo>
                <a:cubicBezTo>
                  <a:pt x="245" y="47"/>
                  <a:pt x="241" y="42"/>
                  <a:pt x="235" y="42"/>
                </a:cubicBezTo>
                <a:cubicBezTo>
                  <a:pt x="64" y="42"/>
                  <a:pt x="64" y="42"/>
                  <a:pt x="64" y="42"/>
                </a:cubicBezTo>
                <a:cubicBezTo>
                  <a:pt x="64" y="21"/>
                  <a:pt x="64" y="21"/>
                  <a:pt x="64" y="21"/>
                </a:cubicBezTo>
                <a:cubicBezTo>
                  <a:pt x="267" y="21"/>
                  <a:pt x="267" y="21"/>
                  <a:pt x="267" y="21"/>
                </a:cubicBezTo>
                <a:lnTo>
                  <a:pt x="267" y="128"/>
                </a:lnTo>
                <a:close/>
                <a:moveTo>
                  <a:pt x="105" y="112"/>
                </a:moveTo>
                <a:cubicBezTo>
                  <a:pt x="103" y="109"/>
                  <a:pt x="101" y="105"/>
                  <a:pt x="101" y="100"/>
                </a:cubicBezTo>
                <a:cubicBezTo>
                  <a:pt x="101" y="95"/>
                  <a:pt x="103" y="91"/>
                  <a:pt x="107" y="88"/>
                </a:cubicBezTo>
                <a:cubicBezTo>
                  <a:pt x="111" y="85"/>
                  <a:pt x="116" y="83"/>
                  <a:pt x="123" y="82"/>
                </a:cubicBezTo>
                <a:cubicBezTo>
                  <a:pt x="123" y="74"/>
                  <a:pt x="123" y="74"/>
                  <a:pt x="123" y="74"/>
                </a:cubicBezTo>
                <a:cubicBezTo>
                  <a:pt x="130" y="74"/>
                  <a:pt x="130" y="74"/>
                  <a:pt x="130" y="74"/>
                </a:cubicBezTo>
                <a:cubicBezTo>
                  <a:pt x="130" y="82"/>
                  <a:pt x="130" y="82"/>
                  <a:pt x="130" y="82"/>
                </a:cubicBezTo>
                <a:cubicBezTo>
                  <a:pt x="138" y="82"/>
                  <a:pt x="145" y="84"/>
                  <a:pt x="151" y="87"/>
                </a:cubicBezTo>
                <a:cubicBezTo>
                  <a:pt x="147" y="99"/>
                  <a:pt x="147" y="99"/>
                  <a:pt x="147" y="99"/>
                </a:cubicBezTo>
                <a:cubicBezTo>
                  <a:pt x="141" y="96"/>
                  <a:pt x="136" y="95"/>
                  <a:pt x="130" y="95"/>
                </a:cubicBezTo>
                <a:cubicBezTo>
                  <a:pt x="130" y="95"/>
                  <a:pt x="129" y="94"/>
                  <a:pt x="127" y="94"/>
                </a:cubicBezTo>
                <a:cubicBezTo>
                  <a:pt x="125" y="94"/>
                  <a:pt x="123" y="95"/>
                  <a:pt x="123" y="95"/>
                </a:cubicBezTo>
                <a:cubicBezTo>
                  <a:pt x="119" y="95"/>
                  <a:pt x="117" y="97"/>
                  <a:pt x="117" y="100"/>
                </a:cubicBezTo>
                <a:cubicBezTo>
                  <a:pt x="117" y="102"/>
                  <a:pt x="117" y="103"/>
                  <a:pt x="118" y="104"/>
                </a:cubicBezTo>
                <a:cubicBezTo>
                  <a:pt x="119" y="105"/>
                  <a:pt x="121" y="106"/>
                  <a:pt x="123" y="107"/>
                </a:cubicBezTo>
                <a:cubicBezTo>
                  <a:pt x="130" y="110"/>
                  <a:pt x="130" y="110"/>
                  <a:pt x="130" y="110"/>
                </a:cubicBezTo>
                <a:cubicBezTo>
                  <a:pt x="137" y="112"/>
                  <a:pt x="142" y="114"/>
                  <a:pt x="144" y="116"/>
                </a:cubicBezTo>
                <a:cubicBezTo>
                  <a:pt x="147" y="118"/>
                  <a:pt x="149" y="120"/>
                  <a:pt x="151" y="122"/>
                </a:cubicBezTo>
                <a:cubicBezTo>
                  <a:pt x="152" y="125"/>
                  <a:pt x="152" y="127"/>
                  <a:pt x="152" y="130"/>
                </a:cubicBezTo>
                <a:cubicBezTo>
                  <a:pt x="152" y="136"/>
                  <a:pt x="151" y="140"/>
                  <a:pt x="147" y="143"/>
                </a:cubicBezTo>
                <a:cubicBezTo>
                  <a:pt x="143" y="147"/>
                  <a:pt x="137" y="149"/>
                  <a:pt x="130" y="149"/>
                </a:cubicBezTo>
                <a:cubicBezTo>
                  <a:pt x="130" y="160"/>
                  <a:pt x="130" y="160"/>
                  <a:pt x="130" y="160"/>
                </a:cubicBezTo>
                <a:cubicBezTo>
                  <a:pt x="123" y="160"/>
                  <a:pt x="123" y="160"/>
                  <a:pt x="123" y="160"/>
                </a:cubicBezTo>
                <a:cubicBezTo>
                  <a:pt x="123" y="149"/>
                  <a:pt x="123" y="149"/>
                  <a:pt x="123" y="149"/>
                </a:cubicBezTo>
                <a:cubicBezTo>
                  <a:pt x="115" y="149"/>
                  <a:pt x="108" y="148"/>
                  <a:pt x="101" y="145"/>
                </a:cubicBezTo>
                <a:cubicBezTo>
                  <a:pt x="101" y="132"/>
                  <a:pt x="101" y="132"/>
                  <a:pt x="101" y="132"/>
                </a:cubicBezTo>
                <a:cubicBezTo>
                  <a:pt x="104" y="133"/>
                  <a:pt x="108" y="134"/>
                  <a:pt x="112" y="135"/>
                </a:cubicBezTo>
                <a:cubicBezTo>
                  <a:pt x="116" y="137"/>
                  <a:pt x="120" y="137"/>
                  <a:pt x="123" y="137"/>
                </a:cubicBezTo>
                <a:cubicBezTo>
                  <a:pt x="123" y="137"/>
                  <a:pt x="125" y="137"/>
                  <a:pt x="127" y="137"/>
                </a:cubicBezTo>
                <a:cubicBezTo>
                  <a:pt x="129" y="137"/>
                  <a:pt x="130" y="137"/>
                  <a:pt x="130" y="137"/>
                </a:cubicBezTo>
                <a:cubicBezTo>
                  <a:pt x="135" y="136"/>
                  <a:pt x="137" y="134"/>
                  <a:pt x="137" y="131"/>
                </a:cubicBezTo>
                <a:cubicBezTo>
                  <a:pt x="137" y="130"/>
                  <a:pt x="137" y="128"/>
                  <a:pt x="135" y="127"/>
                </a:cubicBezTo>
                <a:cubicBezTo>
                  <a:pt x="134" y="126"/>
                  <a:pt x="133" y="125"/>
                  <a:pt x="130" y="124"/>
                </a:cubicBezTo>
                <a:cubicBezTo>
                  <a:pt x="123" y="122"/>
                  <a:pt x="123" y="122"/>
                  <a:pt x="123" y="122"/>
                </a:cubicBezTo>
                <a:cubicBezTo>
                  <a:pt x="120" y="120"/>
                  <a:pt x="120" y="120"/>
                  <a:pt x="120" y="120"/>
                </a:cubicBezTo>
                <a:cubicBezTo>
                  <a:pt x="113" y="118"/>
                  <a:pt x="108" y="115"/>
                  <a:pt x="105" y="112"/>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A0A0A"/>
              </a:solidFill>
              <a:effectLst/>
              <a:uLnTx/>
              <a:uFillTx/>
              <a:latin typeface="Open Sans"/>
              <a:ea typeface="+mn-ea"/>
              <a:cs typeface="+mn-cs"/>
            </a:endParaRPr>
          </a:p>
        </p:txBody>
      </p:sp>
      <p:sp>
        <p:nvSpPr>
          <p:cNvPr id="280" name="Freeform 388">
            <a:extLst>
              <a:ext uri="{FF2B5EF4-FFF2-40B4-BE49-F238E27FC236}">
                <a16:creationId xmlns:a16="http://schemas.microsoft.com/office/drawing/2014/main" id="{DBE58101-510C-73F2-6A35-09801027A058}"/>
              </a:ext>
            </a:extLst>
          </p:cNvPr>
          <p:cNvSpPr>
            <a:spLocks noEditPoints="1"/>
          </p:cNvSpPr>
          <p:nvPr/>
        </p:nvSpPr>
        <p:spPr bwMode="auto">
          <a:xfrm>
            <a:off x="932578" y="4804685"/>
            <a:ext cx="643459" cy="602950"/>
          </a:xfrm>
          <a:custGeom>
            <a:avLst/>
            <a:gdLst>
              <a:gd name="T0" fmla="*/ 64 w 320"/>
              <a:gd name="T1" fmla="*/ 0 h 213"/>
              <a:gd name="T2" fmla="*/ 10 w 320"/>
              <a:gd name="T3" fmla="*/ 0 h 213"/>
              <a:gd name="T4" fmla="*/ 0 w 320"/>
              <a:gd name="T5" fmla="*/ 11 h 213"/>
              <a:gd name="T6" fmla="*/ 0 w 320"/>
              <a:gd name="T7" fmla="*/ 64 h 213"/>
              <a:gd name="T8" fmla="*/ 10 w 320"/>
              <a:gd name="T9" fmla="*/ 75 h 213"/>
              <a:gd name="T10" fmla="*/ 64 w 320"/>
              <a:gd name="T11" fmla="*/ 75 h 213"/>
              <a:gd name="T12" fmla="*/ 74 w 320"/>
              <a:gd name="T13" fmla="*/ 64 h 213"/>
              <a:gd name="T14" fmla="*/ 74 w 320"/>
              <a:gd name="T15" fmla="*/ 11 h 213"/>
              <a:gd name="T16" fmla="*/ 64 w 320"/>
              <a:gd name="T17" fmla="*/ 0 h 213"/>
              <a:gd name="T18" fmla="*/ 53 w 320"/>
              <a:gd name="T19" fmla="*/ 53 h 213"/>
              <a:gd name="T20" fmla="*/ 21 w 320"/>
              <a:gd name="T21" fmla="*/ 53 h 213"/>
              <a:gd name="T22" fmla="*/ 21 w 320"/>
              <a:gd name="T23" fmla="*/ 21 h 213"/>
              <a:gd name="T24" fmla="*/ 53 w 320"/>
              <a:gd name="T25" fmla="*/ 21 h 213"/>
              <a:gd name="T26" fmla="*/ 53 w 320"/>
              <a:gd name="T27" fmla="*/ 53 h 213"/>
              <a:gd name="T28" fmla="*/ 117 w 320"/>
              <a:gd name="T29" fmla="*/ 11 h 213"/>
              <a:gd name="T30" fmla="*/ 128 w 320"/>
              <a:gd name="T31" fmla="*/ 0 h 213"/>
              <a:gd name="T32" fmla="*/ 309 w 320"/>
              <a:gd name="T33" fmla="*/ 0 h 213"/>
              <a:gd name="T34" fmla="*/ 320 w 320"/>
              <a:gd name="T35" fmla="*/ 11 h 213"/>
              <a:gd name="T36" fmla="*/ 309 w 320"/>
              <a:gd name="T37" fmla="*/ 21 h 213"/>
              <a:gd name="T38" fmla="*/ 128 w 320"/>
              <a:gd name="T39" fmla="*/ 21 h 213"/>
              <a:gd name="T40" fmla="*/ 117 w 320"/>
              <a:gd name="T41" fmla="*/ 11 h 213"/>
              <a:gd name="T42" fmla="*/ 320 w 320"/>
              <a:gd name="T43" fmla="*/ 64 h 213"/>
              <a:gd name="T44" fmla="*/ 309 w 320"/>
              <a:gd name="T45" fmla="*/ 75 h 213"/>
              <a:gd name="T46" fmla="*/ 128 w 320"/>
              <a:gd name="T47" fmla="*/ 75 h 213"/>
              <a:gd name="T48" fmla="*/ 117 w 320"/>
              <a:gd name="T49" fmla="*/ 64 h 213"/>
              <a:gd name="T50" fmla="*/ 128 w 320"/>
              <a:gd name="T51" fmla="*/ 53 h 213"/>
              <a:gd name="T52" fmla="*/ 309 w 320"/>
              <a:gd name="T53" fmla="*/ 53 h 213"/>
              <a:gd name="T54" fmla="*/ 320 w 320"/>
              <a:gd name="T55" fmla="*/ 64 h 213"/>
              <a:gd name="T56" fmla="*/ 64 w 320"/>
              <a:gd name="T57" fmla="*/ 139 h 213"/>
              <a:gd name="T58" fmla="*/ 10 w 320"/>
              <a:gd name="T59" fmla="*/ 139 h 213"/>
              <a:gd name="T60" fmla="*/ 0 w 320"/>
              <a:gd name="T61" fmla="*/ 149 h 213"/>
              <a:gd name="T62" fmla="*/ 0 w 320"/>
              <a:gd name="T63" fmla="*/ 203 h 213"/>
              <a:gd name="T64" fmla="*/ 10 w 320"/>
              <a:gd name="T65" fmla="*/ 213 h 213"/>
              <a:gd name="T66" fmla="*/ 64 w 320"/>
              <a:gd name="T67" fmla="*/ 213 h 213"/>
              <a:gd name="T68" fmla="*/ 74 w 320"/>
              <a:gd name="T69" fmla="*/ 203 h 213"/>
              <a:gd name="T70" fmla="*/ 74 w 320"/>
              <a:gd name="T71" fmla="*/ 149 h 213"/>
              <a:gd name="T72" fmla="*/ 64 w 320"/>
              <a:gd name="T73" fmla="*/ 139 h 213"/>
              <a:gd name="T74" fmla="*/ 53 w 320"/>
              <a:gd name="T75" fmla="*/ 192 h 213"/>
              <a:gd name="T76" fmla="*/ 21 w 320"/>
              <a:gd name="T77" fmla="*/ 192 h 213"/>
              <a:gd name="T78" fmla="*/ 21 w 320"/>
              <a:gd name="T79" fmla="*/ 160 h 213"/>
              <a:gd name="T80" fmla="*/ 53 w 320"/>
              <a:gd name="T81" fmla="*/ 160 h 213"/>
              <a:gd name="T82" fmla="*/ 53 w 320"/>
              <a:gd name="T83" fmla="*/ 192 h 213"/>
              <a:gd name="T84" fmla="*/ 320 w 320"/>
              <a:gd name="T85" fmla="*/ 149 h 213"/>
              <a:gd name="T86" fmla="*/ 309 w 320"/>
              <a:gd name="T87" fmla="*/ 160 h 213"/>
              <a:gd name="T88" fmla="*/ 128 w 320"/>
              <a:gd name="T89" fmla="*/ 160 h 213"/>
              <a:gd name="T90" fmla="*/ 117 w 320"/>
              <a:gd name="T91" fmla="*/ 149 h 213"/>
              <a:gd name="T92" fmla="*/ 128 w 320"/>
              <a:gd name="T93" fmla="*/ 139 h 213"/>
              <a:gd name="T94" fmla="*/ 309 w 320"/>
              <a:gd name="T95" fmla="*/ 139 h 213"/>
              <a:gd name="T96" fmla="*/ 320 w 320"/>
              <a:gd name="T97" fmla="*/ 149 h 213"/>
              <a:gd name="T98" fmla="*/ 320 w 320"/>
              <a:gd name="T99" fmla="*/ 203 h 213"/>
              <a:gd name="T100" fmla="*/ 309 w 320"/>
              <a:gd name="T101" fmla="*/ 213 h 213"/>
              <a:gd name="T102" fmla="*/ 128 w 320"/>
              <a:gd name="T103" fmla="*/ 213 h 213"/>
              <a:gd name="T104" fmla="*/ 117 w 320"/>
              <a:gd name="T105" fmla="*/ 203 h 213"/>
              <a:gd name="T106" fmla="*/ 128 w 320"/>
              <a:gd name="T107" fmla="*/ 192 h 213"/>
              <a:gd name="T108" fmla="*/ 309 w 320"/>
              <a:gd name="T109" fmla="*/ 192 h 213"/>
              <a:gd name="T110" fmla="*/ 320 w 320"/>
              <a:gd name="T111" fmla="*/ 20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0" h="213">
                <a:moveTo>
                  <a:pt x="64" y="0"/>
                </a:moveTo>
                <a:cubicBezTo>
                  <a:pt x="10" y="0"/>
                  <a:pt x="10" y="0"/>
                  <a:pt x="10" y="0"/>
                </a:cubicBezTo>
                <a:cubicBezTo>
                  <a:pt x="4" y="0"/>
                  <a:pt x="0" y="5"/>
                  <a:pt x="0" y="11"/>
                </a:cubicBezTo>
                <a:cubicBezTo>
                  <a:pt x="0" y="64"/>
                  <a:pt x="0" y="64"/>
                  <a:pt x="0" y="64"/>
                </a:cubicBezTo>
                <a:cubicBezTo>
                  <a:pt x="0" y="70"/>
                  <a:pt x="4" y="75"/>
                  <a:pt x="10" y="75"/>
                </a:cubicBezTo>
                <a:cubicBezTo>
                  <a:pt x="64" y="75"/>
                  <a:pt x="64" y="75"/>
                  <a:pt x="64" y="75"/>
                </a:cubicBezTo>
                <a:cubicBezTo>
                  <a:pt x="70" y="75"/>
                  <a:pt x="74" y="70"/>
                  <a:pt x="74" y="64"/>
                </a:cubicBezTo>
                <a:cubicBezTo>
                  <a:pt x="74" y="11"/>
                  <a:pt x="74" y="11"/>
                  <a:pt x="74" y="11"/>
                </a:cubicBezTo>
                <a:cubicBezTo>
                  <a:pt x="74" y="5"/>
                  <a:pt x="70" y="0"/>
                  <a:pt x="64" y="0"/>
                </a:cubicBezTo>
                <a:close/>
                <a:moveTo>
                  <a:pt x="53" y="53"/>
                </a:moveTo>
                <a:cubicBezTo>
                  <a:pt x="21" y="53"/>
                  <a:pt x="21" y="53"/>
                  <a:pt x="21" y="53"/>
                </a:cubicBezTo>
                <a:cubicBezTo>
                  <a:pt x="21" y="21"/>
                  <a:pt x="21" y="21"/>
                  <a:pt x="21" y="21"/>
                </a:cubicBezTo>
                <a:cubicBezTo>
                  <a:pt x="53" y="21"/>
                  <a:pt x="53" y="21"/>
                  <a:pt x="53" y="21"/>
                </a:cubicBezTo>
                <a:lnTo>
                  <a:pt x="53" y="53"/>
                </a:lnTo>
                <a:close/>
                <a:moveTo>
                  <a:pt x="117" y="11"/>
                </a:moveTo>
                <a:cubicBezTo>
                  <a:pt x="117" y="5"/>
                  <a:pt x="122" y="0"/>
                  <a:pt x="128" y="0"/>
                </a:cubicBezTo>
                <a:cubicBezTo>
                  <a:pt x="309" y="0"/>
                  <a:pt x="309" y="0"/>
                  <a:pt x="309" y="0"/>
                </a:cubicBezTo>
                <a:cubicBezTo>
                  <a:pt x="315" y="0"/>
                  <a:pt x="320" y="5"/>
                  <a:pt x="320" y="11"/>
                </a:cubicBezTo>
                <a:cubicBezTo>
                  <a:pt x="320" y="17"/>
                  <a:pt x="315" y="21"/>
                  <a:pt x="309" y="21"/>
                </a:cubicBezTo>
                <a:cubicBezTo>
                  <a:pt x="128" y="21"/>
                  <a:pt x="128" y="21"/>
                  <a:pt x="128" y="21"/>
                </a:cubicBezTo>
                <a:cubicBezTo>
                  <a:pt x="122" y="21"/>
                  <a:pt x="117" y="17"/>
                  <a:pt x="117" y="11"/>
                </a:cubicBezTo>
                <a:close/>
                <a:moveTo>
                  <a:pt x="320" y="64"/>
                </a:moveTo>
                <a:cubicBezTo>
                  <a:pt x="320" y="70"/>
                  <a:pt x="315" y="75"/>
                  <a:pt x="309" y="75"/>
                </a:cubicBezTo>
                <a:cubicBezTo>
                  <a:pt x="128" y="75"/>
                  <a:pt x="128" y="75"/>
                  <a:pt x="128" y="75"/>
                </a:cubicBezTo>
                <a:cubicBezTo>
                  <a:pt x="122" y="75"/>
                  <a:pt x="117" y="70"/>
                  <a:pt x="117" y="64"/>
                </a:cubicBezTo>
                <a:cubicBezTo>
                  <a:pt x="117" y="58"/>
                  <a:pt x="122" y="53"/>
                  <a:pt x="128" y="53"/>
                </a:cubicBezTo>
                <a:cubicBezTo>
                  <a:pt x="309" y="53"/>
                  <a:pt x="309" y="53"/>
                  <a:pt x="309" y="53"/>
                </a:cubicBezTo>
                <a:cubicBezTo>
                  <a:pt x="315" y="53"/>
                  <a:pt x="320" y="58"/>
                  <a:pt x="320" y="64"/>
                </a:cubicBezTo>
                <a:close/>
                <a:moveTo>
                  <a:pt x="64" y="139"/>
                </a:moveTo>
                <a:cubicBezTo>
                  <a:pt x="10" y="139"/>
                  <a:pt x="10" y="139"/>
                  <a:pt x="10" y="139"/>
                </a:cubicBezTo>
                <a:cubicBezTo>
                  <a:pt x="4" y="139"/>
                  <a:pt x="0" y="143"/>
                  <a:pt x="0" y="149"/>
                </a:cubicBezTo>
                <a:cubicBezTo>
                  <a:pt x="0" y="203"/>
                  <a:pt x="0" y="203"/>
                  <a:pt x="0" y="203"/>
                </a:cubicBezTo>
                <a:cubicBezTo>
                  <a:pt x="0" y="209"/>
                  <a:pt x="4" y="213"/>
                  <a:pt x="10" y="213"/>
                </a:cubicBezTo>
                <a:cubicBezTo>
                  <a:pt x="64" y="213"/>
                  <a:pt x="64" y="213"/>
                  <a:pt x="64" y="213"/>
                </a:cubicBezTo>
                <a:cubicBezTo>
                  <a:pt x="70" y="213"/>
                  <a:pt x="74" y="209"/>
                  <a:pt x="74" y="203"/>
                </a:cubicBezTo>
                <a:cubicBezTo>
                  <a:pt x="74" y="149"/>
                  <a:pt x="74" y="149"/>
                  <a:pt x="74" y="149"/>
                </a:cubicBezTo>
                <a:cubicBezTo>
                  <a:pt x="74" y="143"/>
                  <a:pt x="70" y="139"/>
                  <a:pt x="64" y="139"/>
                </a:cubicBezTo>
                <a:close/>
                <a:moveTo>
                  <a:pt x="53" y="192"/>
                </a:moveTo>
                <a:cubicBezTo>
                  <a:pt x="21" y="192"/>
                  <a:pt x="21" y="192"/>
                  <a:pt x="21" y="192"/>
                </a:cubicBezTo>
                <a:cubicBezTo>
                  <a:pt x="21" y="160"/>
                  <a:pt x="21" y="160"/>
                  <a:pt x="21" y="160"/>
                </a:cubicBezTo>
                <a:cubicBezTo>
                  <a:pt x="53" y="160"/>
                  <a:pt x="53" y="160"/>
                  <a:pt x="53" y="160"/>
                </a:cubicBezTo>
                <a:lnTo>
                  <a:pt x="53" y="192"/>
                </a:lnTo>
                <a:close/>
                <a:moveTo>
                  <a:pt x="320" y="149"/>
                </a:moveTo>
                <a:cubicBezTo>
                  <a:pt x="320" y="155"/>
                  <a:pt x="315" y="160"/>
                  <a:pt x="309" y="160"/>
                </a:cubicBezTo>
                <a:cubicBezTo>
                  <a:pt x="128" y="160"/>
                  <a:pt x="128" y="160"/>
                  <a:pt x="128" y="160"/>
                </a:cubicBezTo>
                <a:cubicBezTo>
                  <a:pt x="122" y="160"/>
                  <a:pt x="117" y="155"/>
                  <a:pt x="117" y="149"/>
                </a:cubicBezTo>
                <a:cubicBezTo>
                  <a:pt x="117" y="143"/>
                  <a:pt x="122" y="139"/>
                  <a:pt x="128" y="139"/>
                </a:cubicBezTo>
                <a:cubicBezTo>
                  <a:pt x="309" y="139"/>
                  <a:pt x="309" y="139"/>
                  <a:pt x="309" y="139"/>
                </a:cubicBezTo>
                <a:cubicBezTo>
                  <a:pt x="315" y="139"/>
                  <a:pt x="320" y="143"/>
                  <a:pt x="320" y="149"/>
                </a:cubicBezTo>
                <a:close/>
                <a:moveTo>
                  <a:pt x="320" y="203"/>
                </a:moveTo>
                <a:cubicBezTo>
                  <a:pt x="320" y="209"/>
                  <a:pt x="315" y="213"/>
                  <a:pt x="309" y="213"/>
                </a:cubicBezTo>
                <a:cubicBezTo>
                  <a:pt x="128" y="213"/>
                  <a:pt x="128" y="213"/>
                  <a:pt x="128" y="213"/>
                </a:cubicBezTo>
                <a:cubicBezTo>
                  <a:pt x="122" y="213"/>
                  <a:pt x="117" y="209"/>
                  <a:pt x="117" y="203"/>
                </a:cubicBezTo>
                <a:cubicBezTo>
                  <a:pt x="117" y="197"/>
                  <a:pt x="122" y="192"/>
                  <a:pt x="128" y="192"/>
                </a:cubicBezTo>
                <a:cubicBezTo>
                  <a:pt x="309" y="192"/>
                  <a:pt x="309" y="192"/>
                  <a:pt x="309" y="192"/>
                </a:cubicBezTo>
                <a:cubicBezTo>
                  <a:pt x="315" y="192"/>
                  <a:pt x="320" y="197"/>
                  <a:pt x="320" y="20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A0A0A"/>
              </a:solidFill>
              <a:effectLst/>
              <a:uLnTx/>
              <a:uFillTx/>
              <a:latin typeface="Open Sans"/>
              <a:ea typeface="+mn-ea"/>
              <a:cs typeface="+mn-cs"/>
            </a:endParaRPr>
          </a:p>
        </p:txBody>
      </p:sp>
      <p:grpSp>
        <p:nvGrpSpPr>
          <p:cNvPr id="298" name="Group 297">
            <a:extLst>
              <a:ext uri="{FF2B5EF4-FFF2-40B4-BE49-F238E27FC236}">
                <a16:creationId xmlns:a16="http://schemas.microsoft.com/office/drawing/2014/main" id="{FE81C613-91F7-896B-64DE-DC33D4641FA4}"/>
              </a:ext>
            </a:extLst>
          </p:cNvPr>
          <p:cNvGrpSpPr/>
          <p:nvPr/>
        </p:nvGrpSpPr>
        <p:grpSpPr>
          <a:xfrm>
            <a:off x="859819" y="5769215"/>
            <a:ext cx="788974" cy="589436"/>
            <a:chOff x="-4142410" y="5274695"/>
            <a:chExt cx="788974" cy="589436"/>
          </a:xfrm>
        </p:grpSpPr>
        <p:sp>
          <p:nvSpPr>
            <p:cNvPr id="284" name="Freeform 558">
              <a:extLst>
                <a:ext uri="{FF2B5EF4-FFF2-40B4-BE49-F238E27FC236}">
                  <a16:creationId xmlns:a16="http://schemas.microsoft.com/office/drawing/2014/main" id="{4D2D9219-F70C-5904-63DD-E34DD2F69F6F}"/>
                </a:ext>
              </a:extLst>
            </p:cNvPr>
            <p:cNvSpPr>
              <a:spLocks/>
            </p:cNvSpPr>
            <p:nvPr/>
          </p:nvSpPr>
          <p:spPr bwMode="auto">
            <a:xfrm>
              <a:off x="-3691495" y="5481176"/>
              <a:ext cx="338059" cy="60370"/>
            </a:xfrm>
            <a:custGeom>
              <a:avLst/>
              <a:gdLst>
                <a:gd name="T0" fmla="*/ 117 w 128"/>
                <a:gd name="T1" fmla="*/ 0 h 21"/>
                <a:gd name="T2" fmla="*/ 10 w 128"/>
                <a:gd name="T3" fmla="*/ 0 h 21"/>
                <a:gd name="T4" fmla="*/ 0 w 128"/>
                <a:gd name="T5" fmla="*/ 10 h 21"/>
                <a:gd name="T6" fmla="*/ 10 w 128"/>
                <a:gd name="T7" fmla="*/ 21 h 21"/>
                <a:gd name="T8" fmla="*/ 117 w 128"/>
                <a:gd name="T9" fmla="*/ 21 h 21"/>
                <a:gd name="T10" fmla="*/ 128 w 128"/>
                <a:gd name="T11" fmla="*/ 10 h 21"/>
                <a:gd name="T12" fmla="*/ 117 w 12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28" h="21">
                  <a:moveTo>
                    <a:pt x="117" y="0"/>
                  </a:moveTo>
                  <a:cubicBezTo>
                    <a:pt x="10" y="0"/>
                    <a:pt x="10" y="0"/>
                    <a:pt x="10" y="0"/>
                  </a:cubicBezTo>
                  <a:cubicBezTo>
                    <a:pt x="4" y="0"/>
                    <a:pt x="0" y="4"/>
                    <a:pt x="0" y="10"/>
                  </a:cubicBezTo>
                  <a:cubicBezTo>
                    <a:pt x="0" y="16"/>
                    <a:pt x="4" y="21"/>
                    <a:pt x="10" y="21"/>
                  </a:cubicBezTo>
                  <a:cubicBezTo>
                    <a:pt x="117" y="21"/>
                    <a:pt x="117" y="21"/>
                    <a:pt x="117" y="21"/>
                  </a:cubicBezTo>
                  <a:cubicBezTo>
                    <a:pt x="123" y="21"/>
                    <a:pt x="128" y="16"/>
                    <a:pt x="128" y="10"/>
                  </a:cubicBezTo>
                  <a:cubicBezTo>
                    <a:pt x="128" y="4"/>
                    <a:pt x="123" y="0"/>
                    <a:pt x="117" y="0"/>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A0A0A"/>
                </a:solidFill>
                <a:effectLst/>
                <a:uLnTx/>
                <a:uFillTx/>
                <a:latin typeface="Open Sans"/>
                <a:ea typeface="+mn-ea"/>
                <a:cs typeface="+mn-cs"/>
              </a:endParaRPr>
            </a:p>
          </p:txBody>
        </p:sp>
        <p:sp>
          <p:nvSpPr>
            <p:cNvPr id="285" name="Freeform 559">
              <a:extLst>
                <a:ext uri="{FF2B5EF4-FFF2-40B4-BE49-F238E27FC236}">
                  <a16:creationId xmlns:a16="http://schemas.microsoft.com/office/drawing/2014/main" id="{1D299655-3130-3541-F444-F3DB8A3713A6}"/>
                </a:ext>
              </a:extLst>
            </p:cNvPr>
            <p:cNvSpPr>
              <a:spLocks/>
            </p:cNvSpPr>
            <p:nvPr/>
          </p:nvSpPr>
          <p:spPr bwMode="auto">
            <a:xfrm>
              <a:off x="-3691495" y="5390398"/>
              <a:ext cx="338059" cy="60370"/>
            </a:xfrm>
            <a:custGeom>
              <a:avLst/>
              <a:gdLst>
                <a:gd name="T0" fmla="*/ 117 w 128"/>
                <a:gd name="T1" fmla="*/ 0 h 22"/>
                <a:gd name="T2" fmla="*/ 10 w 128"/>
                <a:gd name="T3" fmla="*/ 0 h 22"/>
                <a:gd name="T4" fmla="*/ 0 w 128"/>
                <a:gd name="T5" fmla="*/ 11 h 22"/>
                <a:gd name="T6" fmla="*/ 10 w 128"/>
                <a:gd name="T7" fmla="*/ 22 h 22"/>
                <a:gd name="T8" fmla="*/ 117 w 128"/>
                <a:gd name="T9" fmla="*/ 22 h 22"/>
                <a:gd name="T10" fmla="*/ 128 w 128"/>
                <a:gd name="T11" fmla="*/ 11 h 22"/>
                <a:gd name="T12" fmla="*/ 117 w 12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8" h="22">
                  <a:moveTo>
                    <a:pt x="117" y="0"/>
                  </a:moveTo>
                  <a:cubicBezTo>
                    <a:pt x="10" y="0"/>
                    <a:pt x="10" y="0"/>
                    <a:pt x="10" y="0"/>
                  </a:cubicBezTo>
                  <a:cubicBezTo>
                    <a:pt x="4" y="0"/>
                    <a:pt x="0" y="5"/>
                    <a:pt x="0" y="11"/>
                  </a:cubicBezTo>
                  <a:cubicBezTo>
                    <a:pt x="0" y="17"/>
                    <a:pt x="4" y="22"/>
                    <a:pt x="10" y="22"/>
                  </a:cubicBezTo>
                  <a:cubicBezTo>
                    <a:pt x="117" y="22"/>
                    <a:pt x="117" y="22"/>
                    <a:pt x="117" y="22"/>
                  </a:cubicBezTo>
                  <a:cubicBezTo>
                    <a:pt x="123" y="22"/>
                    <a:pt x="128" y="17"/>
                    <a:pt x="128" y="11"/>
                  </a:cubicBezTo>
                  <a:cubicBezTo>
                    <a:pt x="128" y="5"/>
                    <a:pt x="123" y="0"/>
                    <a:pt x="117" y="0"/>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A0A0A"/>
                </a:solidFill>
                <a:effectLst/>
                <a:uLnTx/>
                <a:uFillTx/>
                <a:latin typeface="Open Sans"/>
                <a:ea typeface="+mn-ea"/>
                <a:cs typeface="+mn-cs"/>
              </a:endParaRPr>
            </a:p>
          </p:txBody>
        </p:sp>
        <p:sp>
          <p:nvSpPr>
            <p:cNvPr id="286" name="Freeform 560">
              <a:extLst>
                <a:ext uri="{FF2B5EF4-FFF2-40B4-BE49-F238E27FC236}">
                  <a16:creationId xmlns:a16="http://schemas.microsoft.com/office/drawing/2014/main" id="{3449407A-2A65-0819-7F71-535A64519B69}"/>
                </a:ext>
              </a:extLst>
            </p:cNvPr>
            <p:cNvSpPr>
              <a:spLocks/>
            </p:cNvSpPr>
            <p:nvPr/>
          </p:nvSpPr>
          <p:spPr bwMode="auto">
            <a:xfrm>
              <a:off x="-4142410" y="5274695"/>
              <a:ext cx="450915" cy="589436"/>
            </a:xfrm>
            <a:custGeom>
              <a:avLst/>
              <a:gdLst>
                <a:gd name="T0" fmla="*/ 209 w 216"/>
                <a:gd name="T1" fmla="*/ 187 h 209"/>
                <a:gd name="T2" fmla="*/ 173 w 216"/>
                <a:gd name="T3" fmla="*/ 179 h 209"/>
                <a:gd name="T4" fmla="*/ 156 w 216"/>
                <a:gd name="T5" fmla="*/ 176 h 209"/>
                <a:gd name="T6" fmla="*/ 145 w 216"/>
                <a:gd name="T7" fmla="*/ 147 h 209"/>
                <a:gd name="T8" fmla="*/ 167 w 216"/>
                <a:gd name="T9" fmla="*/ 96 h 209"/>
                <a:gd name="T10" fmla="*/ 157 w 216"/>
                <a:gd name="T11" fmla="*/ 22 h 209"/>
                <a:gd name="T12" fmla="*/ 109 w 216"/>
                <a:gd name="T13" fmla="*/ 0 h 209"/>
                <a:gd name="T14" fmla="*/ 59 w 216"/>
                <a:gd name="T15" fmla="*/ 22 h 209"/>
                <a:gd name="T16" fmla="*/ 50 w 216"/>
                <a:gd name="T17" fmla="*/ 96 h 209"/>
                <a:gd name="T18" fmla="*/ 72 w 216"/>
                <a:gd name="T19" fmla="*/ 147 h 209"/>
                <a:gd name="T20" fmla="*/ 61 w 216"/>
                <a:gd name="T21" fmla="*/ 176 h 209"/>
                <a:gd name="T22" fmla="*/ 43 w 216"/>
                <a:gd name="T23" fmla="*/ 179 h 209"/>
                <a:gd name="T24" fmla="*/ 7 w 216"/>
                <a:gd name="T25" fmla="*/ 187 h 209"/>
                <a:gd name="T26" fmla="*/ 3 w 216"/>
                <a:gd name="T27" fmla="*/ 202 h 209"/>
                <a:gd name="T28" fmla="*/ 17 w 216"/>
                <a:gd name="T29" fmla="*/ 206 h 209"/>
                <a:gd name="T30" fmla="*/ 45 w 216"/>
                <a:gd name="T31" fmla="*/ 201 h 209"/>
                <a:gd name="T32" fmla="*/ 70 w 216"/>
                <a:gd name="T33" fmla="*/ 196 h 209"/>
                <a:gd name="T34" fmla="*/ 91 w 216"/>
                <a:gd name="T35" fmla="*/ 163 h 209"/>
                <a:gd name="T36" fmla="*/ 90 w 216"/>
                <a:gd name="T37" fmla="*/ 135 h 209"/>
                <a:gd name="T38" fmla="*/ 71 w 216"/>
                <a:gd name="T39" fmla="*/ 91 h 209"/>
                <a:gd name="T40" fmla="*/ 76 w 216"/>
                <a:gd name="T41" fmla="*/ 36 h 209"/>
                <a:gd name="T42" fmla="*/ 109 w 216"/>
                <a:gd name="T43" fmla="*/ 22 h 209"/>
                <a:gd name="T44" fmla="*/ 141 w 216"/>
                <a:gd name="T45" fmla="*/ 36 h 209"/>
                <a:gd name="T46" fmla="*/ 146 w 216"/>
                <a:gd name="T47" fmla="*/ 91 h 209"/>
                <a:gd name="T48" fmla="*/ 127 w 216"/>
                <a:gd name="T49" fmla="*/ 135 h 209"/>
                <a:gd name="T50" fmla="*/ 125 w 216"/>
                <a:gd name="T51" fmla="*/ 163 h 209"/>
                <a:gd name="T52" fmla="*/ 146 w 216"/>
                <a:gd name="T53" fmla="*/ 196 h 209"/>
                <a:gd name="T54" fmla="*/ 171 w 216"/>
                <a:gd name="T55" fmla="*/ 201 h 209"/>
                <a:gd name="T56" fmla="*/ 199 w 216"/>
                <a:gd name="T57" fmla="*/ 206 h 209"/>
                <a:gd name="T58" fmla="*/ 204 w 216"/>
                <a:gd name="T59" fmla="*/ 207 h 209"/>
                <a:gd name="T60" fmla="*/ 214 w 216"/>
                <a:gd name="T61" fmla="*/ 202 h 209"/>
                <a:gd name="T62" fmla="*/ 209 w 216"/>
                <a:gd name="T63" fmla="*/ 18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209">
                  <a:moveTo>
                    <a:pt x="209" y="187"/>
                  </a:moveTo>
                  <a:cubicBezTo>
                    <a:pt x="199" y="182"/>
                    <a:pt x="185" y="180"/>
                    <a:pt x="173" y="179"/>
                  </a:cubicBezTo>
                  <a:cubicBezTo>
                    <a:pt x="166" y="179"/>
                    <a:pt x="158" y="178"/>
                    <a:pt x="156" y="176"/>
                  </a:cubicBezTo>
                  <a:cubicBezTo>
                    <a:pt x="149" y="173"/>
                    <a:pt x="143" y="153"/>
                    <a:pt x="145" y="147"/>
                  </a:cubicBezTo>
                  <a:cubicBezTo>
                    <a:pt x="153" y="134"/>
                    <a:pt x="162" y="114"/>
                    <a:pt x="167" y="96"/>
                  </a:cubicBezTo>
                  <a:cubicBezTo>
                    <a:pt x="174" y="64"/>
                    <a:pt x="171" y="39"/>
                    <a:pt x="157" y="22"/>
                  </a:cubicBezTo>
                  <a:cubicBezTo>
                    <a:pt x="139" y="0"/>
                    <a:pt x="109" y="0"/>
                    <a:pt x="109" y="0"/>
                  </a:cubicBezTo>
                  <a:cubicBezTo>
                    <a:pt x="107" y="0"/>
                    <a:pt x="78" y="0"/>
                    <a:pt x="59" y="22"/>
                  </a:cubicBezTo>
                  <a:cubicBezTo>
                    <a:pt x="45" y="39"/>
                    <a:pt x="42" y="64"/>
                    <a:pt x="50" y="96"/>
                  </a:cubicBezTo>
                  <a:cubicBezTo>
                    <a:pt x="54" y="114"/>
                    <a:pt x="63" y="134"/>
                    <a:pt x="72" y="147"/>
                  </a:cubicBezTo>
                  <a:cubicBezTo>
                    <a:pt x="73" y="153"/>
                    <a:pt x="67" y="173"/>
                    <a:pt x="61" y="176"/>
                  </a:cubicBezTo>
                  <a:cubicBezTo>
                    <a:pt x="58" y="178"/>
                    <a:pt x="50" y="179"/>
                    <a:pt x="43" y="179"/>
                  </a:cubicBezTo>
                  <a:cubicBezTo>
                    <a:pt x="31" y="180"/>
                    <a:pt x="18" y="182"/>
                    <a:pt x="7" y="187"/>
                  </a:cubicBezTo>
                  <a:cubicBezTo>
                    <a:pt x="2" y="190"/>
                    <a:pt x="0" y="196"/>
                    <a:pt x="3" y="202"/>
                  </a:cubicBezTo>
                  <a:cubicBezTo>
                    <a:pt x="6" y="207"/>
                    <a:pt x="12" y="209"/>
                    <a:pt x="17" y="206"/>
                  </a:cubicBezTo>
                  <a:cubicBezTo>
                    <a:pt x="24" y="202"/>
                    <a:pt x="35" y="201"/>
                    <a:pt x="45" y="201"/>
                  </a:cubicBezTo>
                  <a:cubicBezTo>
                    <a:pt x="55" y="200"/>
                    <a:pt x="64" y="199"/>
                    <a:pt x="70" y="196"/>
                  </a:cubicBezTo>
                  <a:cubicBezTo>
                    <a:pt x="84" y="189"/>
                    <a:pt x="90" y="169"/>
                    <a:pt x="91" y="163"/>
                  </a:cubicBezTo>
                  <a:cubicBezTo>
                    <a:pt x="93" y="154"/>
                    <a:pt x="95" y="142"/>
                    <a:pt x="90" y="135"/>
                  </a:cubicBezTo>
                  <a:cubicBezTo>
                    <a:pt x="82" y="125"/>
                    <a:pt x="74" y="106"/>
                    <a:pt x="71" y="91"/>
                  </a:cubicBezTo>
                  <a:cubicBezTo>
                    <a:pt x="65" y="66"/>
                    <a:pt x="66" y="47"/>
                    <a:pt x="76" y="36"/>
                  </a:cubicBezTo>
                  <a:cubicBezTo>
                    <a:pt x="87" y="21"/>
                    <a:pt x="108" y="21"/>
                    <a:pt x="109" y="22"/>
                  </a:cubicBezTo>
                  <a:cubicBezTo>
                    <a:pt x="109" y="21"/>
                    <a:pt x="129" y="21"/>
                    <a:pt x="141" y="36"/>
                  </a:cubicBezTo>
                  <a:cubicBezTo>
                    <a:pt x="150" y="47"/>
                    <a:pt x="152" y="66"/>
                    <a:pt x="146" y="91"/>
                  </a:cubicBezTo>
                  <a:cubicBezTo>
                    <a:pt x="142" y="106"/>
                    <a:pt x="134" y="125"/>
                    <a:pt x="127" y="135"/>
                  </a:cubicBezTo>
                  <a:cubicBezTo>
                    <a:pt x="122" y="142"/>
                    <a:pt x="123" y="154"/>
                    <a:pt x="125" y="163"/>
                  </a:cubicBezTo>
                  <a:cubicBezTo>
                    <a:pt x="127" y="169"/>
                    <a:pt x="133" y="189"/>
                    <a:pt x="146" y="196"/>
                  </a:cubicBezTo>
                  <a:cubicBezTo>
                    <a:pt x="153" y="199"/>
                    <a:pt x="161" y="200"/>
                    <a:pt x="171" y="201"/>
                  </a:cubicBezTo>
                  <a:cubicBezTo>
                    <a:pt x="181" y="201"/>
                    <a:pt x="192" y="202"/>
                    <a:pt x="199" y="206"/>
                  </a:cubicBezTo>
                  <a:cubicBezTo>
                    <a:pt x="201" y="207"/>
                    <a:pt x="202" y="207"/>
                    <a:pt x="204" y="207"/>
                  </a:cubicBezTo>
                  <a:cubicBezTo>
                    <a:pt x="208" y="207"/>
                    <a:pt x="212" y="205"/>
                    <a:pt x="214" y="202"/>
                  </a:cubicBezTo>
                  <a:cubicBezTo>
                    <a:pt x="216" y="196"/>
                    <a:pt x="214" y="190"/>
                    <a:pt x="209" y="187"/>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A0A0A"/>
                </a:solidFill>
                <a:effectLst/>
                <a:uLnTx/>
                <a:uFillTx/>
                <a:latin typeface="Open Sans"/>
                <a:ea typeface="+mn-ea"/>
                <a:cs typeface="+mn-cs"/>
              </a:endParaRPr>
            </a:p>
          </p:txBody>
        </p:sp>
      </p:grpSp>
      <p:sp>
        <p:nvSpPr>
          <p:cNvPr id="297" name="Slide Number Placeholder 49">
            <a:extLst>
              <a:ext uri="{FF2B5EF4-FFF2-40B4-BE49-F238E27FC236}">
                <a16:creationId xmlns:a16="http://schemas.microsoft.com/office/drawing/2014/main" id="{80650EE2-C210-4C14-C11E-F85E7B514B8A}"/>
              </a:ext>
            </a:extLst>
          </p:cNvPr>
          <p:cNvSpPr txBox="1">
            <a:spLocks/>
          </p:cNvSpPr>
          <p:nvPr/>
        </p:nvSpPr>
        <p:spPr>
          <a:xfrm>
            <a:off x="7270982" y="9678271"/>
            <a:ext cx="513345" cy="523628"/>
          </a:xfrm>
          <a:prstGeom prst="rect">
            <a:avLst/>
          </a:prstGeom>
        </p:spPr>
        <p:txBody>
          <a:bodyPr anchor="ctr"/>
          <a:lstStyle>
            <a:defPPr>
              <a:defRPr lang="en-US"/>
            </a:defPPr>
            <a:lvl1pPr marL="0" algn="r" defTabSz="914400" rtl="0" eaLnBrk="1" latinLnBrk="0" hangingPunct="1">
              <a:defRPr sz="446"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2C028B-04FF-4A04-BE8F-06A15F749B06}" type="slidenum">
              <a:rPr lang="en-US" sz="900" b="1" smtClean="0"/>
              <a:pPr/>
              <a:t>2</a:t>
            </a:fld>
            <a:endParaRPr lang="en-US" sz="900" b="1"/>
          </a:p>
        </p:txBody>
      </p:sp>
    </p:spTree>
    <p:extLst>
      <p:ext uri="{BB962C8B-B14F-4D97-AF65-F5344CB8AC3E}">
        <p14:creationId xmlns:p14="http://schemas.microsoft.com/office/powerpoint/2010/main" val="67625989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FFF7A6B3-F77B-32D4-6E6B-89146694DFCD}"/>
              </a:ext>
            </a:extLst>
          </p:cNvPr>
          <p:cNvSpPr txBox="1"/>
          <p:nvPr/>
        </p:nvSpPr>
        <p:spPr>
          <a:xfrm>
            <a:off x="505692" y="1377235"/>
            <a:ext cx="5583482" cy="307777"/>
          </a:xfrm>
          <a:prstGeom prst="rect">
            <a:avLst/>
          </a:prstGeom>
          <a:solidFill>
            <a:srgbClr val="134C6E"/>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Pct val="100000"/>
              <a:buFontTx/>
              <a:buNone/>
              <a:tabLst/>
              <a:defRPr/>
            </a:pPr>
            <a:r>
              <a:rPr lang="en-US" sz="1400" b="1" dirty="0">
                <a:solidFill>
                  <a:schemeClr val="lt1"/>
                </a:solidFill>
                <a:latin typeface="+mj-lt"/>
              </a:rPr>
              <a:t>New Mexico’s Current State</a:t>
            </a:r>
            <a:endParaRPr kumimoji="0" lang="en-US" sz="1400" b="1" i="0" u="none" strike="noStrike" kern="0" cap="none" spc="30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endParaRPr>
          </a:p>
        </p:txBody>
      </p:sp>
      <p:sp>
        <p:nvSpPr>
          <p:cNvPr id="8" name="Content Placeholder 7">
            <a:extLst>
              <a:ext uri="{FF2B5EF4-FFF2-40B4-BE49-F238E27FC236}">
                <a16:creationId xmlns:a16="http://schemas.microsoft.com/office/drawing/2014/main" id="{938F4D9C-DB45-A30A-A167-F9CA725EC78A}"/>
              </a:ext>
            </a:extLst>
          </p:cNvPr>
          <p:cNvSpPr>
            <a:spLocks noGrp="1"/>
          </p:cNvSpPr>
          <p:nvPr>
            <p:ph type="body" sz="quarter" idx="13"/>
          </p:nvPr>
        </p:nvSpPr>
        <p:spPr/>
        <p:txBody>
          <a:bodyPr>
            <a:normAutofit lnSpcReduction="10000"/>
          </a:bodyPr>
          <a:lstStyle/>
          <a:p>
            <a:r>
              <a:rPr lang="en-US">
                <a:solidFill>
                  <a:srgbClr val="043D70"/>
                </a:solidFill>
              </a:rPr>
              <a:t>Personnel Act Review</a:t>
            </a:r>
          </a:p>
        </p:txBody>
      </p:sp>
      <p:sp>
        <p:nvSpPr>
          <p:cNvPr id="2" name="Text Placeholder 1">
            <a:extLst>
              <a:ext uri="{FF2B5EF4-FFF2-40B4-BE49-F238E27FC236}">
                <a16:creationId xmlns:a16="http://schemas.microsoft.com/office/drawing/2014/main" id="{8246CE36-F4CA-FE69-4AA1-3D7825947B65}"/>
              </a:ext>
            </a:extLst>
          </p:cNvPr>
          <p:cNvSpPr>
            <a:spLocks noGrp="1"/>
          </p:cNvSpPr>
          <p:nvPr>
            <p:ph type="body" sz="quarter" idx="14"/>
          </p:nvPr>
        </p:nvSpPr>
        <p:spPr>
          <a:xfrm>
            <a:off x="463295" y="1050544"/>
            <a:ext cx="11370742" cy="453696"/>
          </a:xfrm>
        </p:spPr>
        <p:txBody>
          <a:bodyPr/>
          <a:lstStyle/>
          <a:p>
            <a:r>
              <a:rPr lang="en-US" dirty="0">
                <a:latin typeface="Open Sans Light" panose="020B0306030504020204" pitchFamily="34" charset="0"/>
                <a:ea typeface="Open Sans Light" panose="020B0306030504020204" pitchFamily="34" charset="0"/>
                <a:cs typeface="Open Sans Light" panose="020B0306030504020204" pitchFamily="34" charset="0"/>
              </a:rPr>
              <a:t>Deloitte enhanced New Mexico’s Personnel Act to meet the demands of modern HR practices and improve state governance.</a:t>
            </a: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Text Placeholder 2">
            <a:extLst>
              <a:ext uri="{FF2B5EF4-FFF2-40B4-BE49-F238E27FC236}">
                <a16:creationId xmlns:a16="http://schemas.microsoft.com/office/drawing/2014/main" id="{60B154C7-2979-A5B1-B6D7-9E3B6F18217B}"/>
              </a:ext>
            </a:extLst>
          </p:cNvPr>
          <p:cNvSpPr>
            <a:spLocks noGrp="1"/>
          </p:cNvSpPr>
          <p:nvPr>
            <p:ph type="body" sz="quarter" idx="16"/>
          </p:nvPr>
        </p:nvSpPr>
        <p:spPr/>
        <p:txBody>
          <a:bodyPr/>
          <a:lstStyle/>
          <a:p>
            <a:r>
              <a:rPr lang="en-US" dirty="0"/>
              <a:t>A1: Personnel Act Review</a:t>
            </a:r>
          </a:p>
        </p:txBody>
      </p:sp>
      <p:graphicFrame>
        <p:nvGraphicFramePr>
          <p:cNvPr id="13" name="Table 21">
            <a:extLst>
              <a:ext uri="{FF2B5EF4-FFF2-40B4-BE49-F238E27FC236}">
                <a16:creationId xmlns:a16="http://schemas.microsoft.com/office/drawing/2014/main" id="{02F2C74E-1DEB-137B-5848-82DE186EDCDA}"/>
              </a:ext>
            </a:extLst>
          </p:cNvPr>
          <p:cNvGraphicFramePr>
            <a:graphicFrameLocks noGrp="1"/>
          </p:cNvGraphicFramePr>
          <p:nvPr>
            <p:extLst>
              <p:ext uri="{D42A27DB-BD31-4B8C-83A1-F6EECF244321}">
                <p14:modId xmlns:p14="http://schemas.microsoft.com/office/powerpoint/2010/main" val="862913098"/>
              </p:ext>
            </p:extLst>
          </p:nvPr>
        </p:nvGraphicFramePr>
        <p:xfrm>
          <a:off x="496117" y="1698912"/>
          <a:ext cx="5534343" cy="4126299"/>
        </p:xfrm>
        <a:graphic>
          <a:graphicData uri="http://schemas.openxmlformats.org/drawingml/2006/table">
            <a:tbl>
              <a:tblPr firstRow="1" bandRow="1">
                <a:tableStyleId>{5C22544A-7EE6-4342-B048-85BDC9FD1C3A}</a:tableStyleId>
              </a:tblPr>
              <a:tblGrid>
                <a:gridCol w="3705543">
                  <a:extLst>
                    <a:ext uri="{9D8B030D-6E8A-4147-A177-3AD203B41FA5}">
                      <a16:colId xmlns:a16="http://schemas.microsoft.com/office/drawing/2014/main" val="4186857151"/>
                    </a:ext>
                  </a:extLst>
                </a:gridCol>
                <a:gridCol w="1828800">
                  <a:extLst>
                    <a:ext uri="{9D8B030D-6E8A-4147-A177-3AD203B41FA5}">
                      <a16:colId xmlns:a16="http://schemas.microsoft.com/office/drawing/2014/main" val="3567023997"/>
                    </a:ext>
                  </a:extLst>
                </a:gridCol>
              </a:tblGrid>
              <a:tr h="0">
                <a:tc gridSpan="2">
                  <a:txBody>
                    <a:bodyPr/>
                    <a:lstStyle/>
                    <a:p>
                      <a:pPr algn="ctr"/>
                      <a:r>
                        <a:rPr lang="en-US" sz="1600" b="0" dirty="0">
                          <a:solidFill>
                            <a:schemeClr val="tx1"/>
                          </a:solidFill>
                        </a:rPr>
                        <a:t>Recruitment and Selection:</a:t>
                      </a:r>
                    </a:p>
                  </a:txBody>
                  <a:tcPr anchor="ctr">
                    <a:solidFill>
                      <a:srgbClr val="D8EAF6"/>
                    </a:solidFill>
                  </a:tcPr>
                </a:tc>
                <a:tc hMerge="1">
                  <a:txBody>
                    <a:bodyPr/>
                    <a:lstStyle/>
                    <a:p>
                      <a:pPr algn="ctr"/>
                      <a:endParaRPr lang="en-US" sz="1400" b="0"/>
                    </a:p>
                  </a:txBody>
                  <a:tcPr anchor="ctr">
                    <a:solidFill>
                      <a:srgbClr val="D8EAF6"/>
                    </a:solidFill>
                  </a:tcPr>
                </a:tc>
                <a:extLst>
                  <a:ext uri="{0D108BD9-81ED-4DB2-BD59-A6C34878D82A}">
                    <a16:rowId xmlns:a16="http://schemas.microsoft.com/office/drawing/2014/main" val="657685285"/>
                  </a:ext>
                </a:extLst>
              </a:tr>
              <a:tr h="0">
                <a:tc>
                  <a:txBody>
                    <a:bodyPr/>
                    <a:lstStyle/>
                    <a:p>
                      <a:r>
                        <a:rPr lang="en-US" sz="1600" dirty="0"/>
                        <a:t>Applicant Evaluation Process</a:t>
                      </a:r>
                    </a:p>
                  </a:txBody>
                  <a:tcPr anchor="ctr">
                    <a:solidFill>
                      <a:schemeClr val="bg2">
                        <a:lumMod val="95000"/>
                      </a:schemeClr>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sz="2000" dirty="0">
                          <a:effectLst/>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anchor="ctr">
                    <a:solidFill>
                      <a:schemeClr val="bg2">
                        <a:lumMod val="95000"/>
                      </a:schemeClr>
                    </a:solidFill>
                  </a:tcPr>
                </a:tc>
                <a:extLst>
                  <a:ext uri="{0D108BD9-81ED-4DB2-BD59-A6C34878D82A}">
                    <a16:rowId xmlns:a16="http://schemas.microsoft.com/office/drawing/2014/main" val="1213734593"/>
                  </a:ext>
                </a:extLst>
              </a:tr>
              <a:tr h="0">
                <a:tc>
                  <a:txBody>
                    <a:bodyPr/>
                    <a:lstStyle/>
                    <a:p>
                      <a:r>
                        <a:rPr lang="en-US" sz="1600"/>
                        <a:t>Eligible Candidate Selection List</a:t>
                      </a:r>
                    </a:p>
                  </a:txBody>
                  <a:tcPr anchor="ctr">
                    <a:solidFill>
                      <a:schemeClr val="bg2">
                        <a:lumMod val="95000"/>
                      </a:schemeClr>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sz="2000">
                          <a:effectLst/>
                        </a:rPr>
                        <a: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anchor="ctr">
                    <a:solidFill>
                      <a:schemeClr val="bg2">
                        <a:lumMod val="95000"/>
                      </a:schemeClr>
                    </a:solidFill>
                  </a:tcPr>
                </a:tc>
                <a:extLst>
                  <a:ext uri="{0D108BD9-81ED-4DB2-BD59-A6C34878D82A}">
                    <a16:rowId xmlns:a16="http://schemas.microsoft.com/office/drawing/2014/main" val="2528312964"/>
                  </a:ext>
                </a:extLst>
              </a:tr>
              <a:tr h="0">
                <a:tc>
                  <a:txBody>
                    <a:bodyPr/>
                    <a:lstStyle/>
                    <a:p>
                      <a:r>
                        <a:rPr lang="en-US" sz="1600" dirty="0"/>
                        <a:t>Expedited Recruitment</a:t>
                      </a:r>
                    </a:p>
                  </a:txBody>
                  <a:tcPr anchor="ctr">
                    <a:solidFill>
                      <a:schemeClr val="bg2">
                        <a:lumMod val="95000"/>
                      </a:schemeClr>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sz="2000" dirty="0">
                          <a:effectLst/>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anchor="ctr">
                    <a:solidFill>
                      <a:schemeClr val="bg2">
                        <a:lumMod val="95000"/>
                      </a:schemeClr>
                    </a:solidFill>
                  </a:tcPr>
                </a:tc>
                <a:extLst>
                  <a:ext uri="{0D108BD9-81ED-4DB2-BD59-A6C34878D82A}">
                    <a16:rowId xmlns:a16="http://schemas.microsoft.com/office/drawing/2014/main" val="2957903765"/>
                  </a:ext>
                </a:extLst>
              </a:tr>
              <a:tr h="0">
                <a:tc>
                  <a:txBody>
                    <a:bodyPr/>
                    <a:lstStyle/>
                    <a:p>
                      <a:r>
                        <a:rPr lang="en-US" sz="1600"/>
                        <a:t>DI&amp;A</a:t>
                      </a:r>
                    </a:p>
                  </a:txBody>
                  <a:tcPr anchor="ctr">
                    <a:solidFill>
                      <a:schemeClr val="bg2">
                        <a:lumMod val="95000"/>
                      </a:schemeClr>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sz="2000" dirty="0">
                          <a:effectLst/>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anchor="ctr">
                    <a:solidFill>
                      <a:schemeClr val="bg2">
                        <a:lumMod val="95000"/>
                      </a:schemeClr>
                    </a:solidFill>
                  </a:tcPr>
                </a:tc>
                <a:extLst>
                  <a:ext uri="{0D108BD9-81ED-4DB2-BD59-A6C34878D82A}">
                    <a16:rowId xmlns:a16="http://schemas.microsoft.com/office/drawing/2014/main" val="1008480424"/>
                  </a:ext>
                </a:extLst>
              </a:tr>
              <a:tr h="0">
                <a:tc gridSpan="2">
                  <a:txBody>
                    <a:bodyPr/>
                    <a:lstStyle/>
                    <a:p>
                      <a:pPr algn="ctr">
                        <a:lnSpc>
                          <a:spcPts val="2000"/>
                        </a:lnSpc>
                      </a:pPr>
                      <a:r>
                        <a:rPr lang="en-US" sz="1600" b="0" dirty="0"/>
                        <a:t>Classification:</a:t>
                      </a:r>
                    </a:p>
                  </a:txBody>
                  <a:tcPr anchor="ctr">
                    <a:solidFill>
                      <a:srgbClr val="D8EAF6"/>
                    </a:solidFill>
                  </a:tcPr>
                </a:tc>
                <a:tc hMerge="1">
                  <a:txBody>
                    <a:bodyPr/>
                    <a:lstStyle/>
                    <a:p>
                      <a:pPr algn="ctr"/>
                      <a:endParaRPr lang="en-US" sz="1400" b="0"/>
                    </a:p>
                  </a:txBody>
                  <a:tcPr anchor="ctr">
                    <a:solidFill>
                      <a:srgbClr val="D8EAF6"/>
                    </a:solidFill>
                  </a:tcPr>
                </a:tc>
                <a:extLst>
                  <a:ext uri="{0D108BD9-81ED-4DB2-BD59-A6C34878D82A}">
                    <a16:rowId xmlns:a16="http://schemas.microsoft.com/office/drawing/2014/main" val="2511960427"/>
                  </a:ext>
                </a:extLst>
              </a:tr>
              <a:tr h="0">
                <a:tc>
                  <a:txBody>
                    <a:bodyPr/>
                    <a:lstStyle/>
                    <a:p>
                      <a:r>
                        <a:rPr lang="en-US" sz="1600" dirty="0"/>
                        <a:t>Establishment of Classification System</a:t>
                      </a:r>
                    </a:p>
                  </a:txBody>
                  <a:tcPr anchor="ctr">
                    <a:solidFill>
                      <a:schemeClr val="bg2">
                        <a:lumMod val="95000"/>
                      </a:schemeClr>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sz="2000" kern="1200" dirty="0">
                          <a:solidFill>
                            <a:schemeClr val="dk1"/>
                          </a:solidFill>
                          <a:effectLst/>
                          <a:latin typeface="+mn-lt"/>
                          <a:ea typeface="+mn-ea"/>
                          <a:cs typeface="+mn-cs"/>
                        </a:rPr>
                        <a:t>◑</a:t>
                      </a:r>
                    </a:p>
                  </a:txBody>
                  <a:tcPr anchor="ctr">
                    <a:solidFill>
                      <a:schemeClr val="bg2">
                        <a:lumMod val="95000"/>
                      </a:schemeClr>
                    </a:solidFill>
                  </a:tcPr>
                </a:tc>
                <a:extLst>
                  <a:ext uri="{0D108BD9-81ED-4DB2-BD59-A6C34878D82A}">
                    <a16:rowId xmlns:a16="http://schemas.microsoft.com/office/drawing/2014/main" val="2353857185"/>
                  </a:ext>
                </a:extLst>
              </a:tr>
              <a:tr h="0">
                <a:tc>
                  <a:txBody>
                    <a:bodyPr/>
                    <a:lstStyle/>
                    <a:p>
                      <a:r>
                        <a:rPr lang="en-US" sz="1600" dirty="0"/>
                        <a:t>Audit of Classification System</a:t>
                      </a:r>
                    </a:p>
                  </a:txBody>
                  <a:tcPr anchor="ctr">
                    <a:solidFill>
                      <a:schemeClr val="bg2">
                        <a:lumMod val="95000"/>
                      </a:schemeClr>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sz="2000" dirty="0">
                          <a:effectLst/>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anchor="ctr">
                    <a:solidFill>
                      <a:schemeClr val="bg2">
                        <a:lumMod val="95000"/>
                      </a:schemeClr>
                    </a:solidFill>
                  </a:tcPr>
                </a:tc>
                <a:extLst>
                  <a:ext uri="{0D108BD9-81ED-4DB2-BD59-A6C34878D82A}">
                    <a16:rowId xmlns:a16="http://schemas.microsoft.com/office/drawing/2014/main" val="1183994038"/>
                  </a:ext>
                </a:extLst>
              </a:tr>
              <a:tr h="0">
                <a:tc>
                  <a:txBody>
                    <a:bodyPr/>
                    <a:lstStyle/>
                    <a:p>
                      <a:r>
                        <a:rPr lang="en-US" sz="1600" dirty="0"/>
                        <a:t>New &amp; Revised Classifications</a:t>
                      </a:r>
                    </a:p>
                  </a:txBody>
                  <a:tcPr anchor="ctr">
                    <a:solidFill>
                      <a:schemeClr val="bg2">
                        <a:lumMod val="95000"/>
                      </a:schemeClr>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sz="2000" dirty="0">
                          <a:effectLst/>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anchor="ctr">
                    <a:solidFill>
                      <a:schemeClr val="bg2">
                        <a:lumMod val="95000"/>
                      </a:schemeClr>
                    </a:solidFill>
                  </a:tcPr>
                </a:tc>
                <a:extLst>
                  <a:ext uri="{0D108BD9-81ED-4DB2-BD59-A6C34878D82A}">
                    <a16:rowId xmlns:a16="http://schemas.microsoft.com/office/drawing/2014/main" val="132025201"/>
                  </a:ext>
                </a:extLst>
              </a:tr>
              <a:tr h="0">
                <a:tc gridSpan="2">
                  <a:txBody>
                    <a:bodyPr/>
                    <a:lstStyle/>
                    <a:p>
                      <a:pPr algn="ctr">
                        <a:lnSpc>
                          <a:spcPts val="2000"/>
                        </a:lnSpc>
                      </a:pPr>
                      <a:r>
                        <a:rPr lang="en-US" sz="1600" b="0" dirty="0"/>
                        <a:t>Compensation:</a:t>
                      </a:r>
                    </a:p>
                  </a:txBody>
                  <a:tcPr anchor="ctr">
                    <a:solidFill>
                      <a:srgbClr val="D8EAF6"/>
                    </a:solidFill>
                  </a:tcPr>
                </a:tc>
                <a:tc hMerge="1">
                  <a:txBody>
                    <a:bodyPr/>
                    <a:lstStyle/>
                    <a:p>
                      <a:pPr algn="ctr"/>
                      <a:endParaRPr lang="en-US" sz="1400" b="0"/>
                    </a:p>
                  </a:txBody>
                  <a:tcPr anchor="ctr">
                    <a:solidFill>
                      <a:srgbClr val="D8EAF6"/>
                    </a:solidFill>
                  </a:tcPr>
                </a:tc>
                <a:extLst>
                  <a:ext uri="{0D108BD9-81ED-4DB2-BD59-A6C34878D82A}">
                    <a16:rowId xmlns:a16="http://schemas.microsoft.com/office/drawing/2014/main" val="2966946893"/>
                  </a:ext>
                </a:extLst>
              </a:tr>
              <a:tr h="0">
                <a:tc>
                  <a:txBody>
                    <a:bodyPr/>
                    <a:lstStyle/>
                    <a:p>
                      <a:r>
                        <a:rPr lang="en-US" sz="1600"/>
                        <a:t>Compensation Philosophy &amp; Plan</a:t>
                      </a:r>
                    </a:p>
                  </a:txBody>
                  <a:tcPr anchor="ctr">
                    <a:solidFill>
                      <a:schemeClr val="bg2">
                        <a:lumMod val="95000"/>
                      </a:schemeClr>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sz="2000" dirty="0">
                          <a:effectLst/>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anchor="ctr">
                    <a:solidFill>
                      <a:schemeClr val="bg2">
                        <a:lumMod val="95000"/>
                      </a:schemeClr>
                    </a:solidFill>
                  </a:tcPr>
                </a:tc>
                <a:extLst>
                  <a:ext uri="{0D108BD9-81ED-4DB2-BD59-A6C34878D82A}">
                    <a16:rowId xmlns:a16="http://schemas.microsoft.com/office/drawing/2014/main" val="317506439"/>
                  </a:ext>
                </a:extLst>
              </a:tr>
              <a:tr h="0">
                <a:tc>
                  <a:txBody>
                    <a:bodyPr/>
                    <a:lstStyle/>
                    <a:p>
                      <a:r>
                        <a:rPr lang="en-US" sz="1600"/>
                        <a:t>Compensation Surveys</a:t>
                      </a:r>
                    </a:p>
                  </a:txBody>
                  <a:tcPr anchor="ctr">
                    <a:solidFill>
                      <a:schemeClr val="bg2">
                        <a:lumMod val="95000"/>
                      </a:schemeClr>
                    </a:solidFill>
                  </a:tcPr>
                </a:tc>
                <a:tc>
                  <a:txBody>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sz="2000" dirty="0">
                          <a:effectLst/>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anchor="ctr">
                    <a:solidFill>
                      <a:schemeClr val="bg2">
                        <a:lumMod val="95000"/>
                      </a:schemeClr>
                    </a:solidFill>
                  </a:tcPr>
                </a:tc>
                <a:extLst>
                  <a:ext uri="{0D108BD9-81ED-4DB2-BD59-A6C34878D82A}">
                    <a16:rowId xmlns:a16="http://schemas.microsoft.com/office/drawing/2014/main" val="1585345349"/>
                  </a:ext>
                </a:extLst>
              </a:tr>
            </a:tbl>
          </a:graphicData>
        </a:graphic>
      </p:graphicFrame>
      <p:grpSp>
        <p:nvGrpSpPr>
          <p:cNvPr id="22" name="Group 21">
            <a:extLst>
              <a:ext uri="{FF2B5EF4-FFF2-40B4-BE49-F238E27FC236}">
                <a16:creationId xmlns:a16="http://schemas.microsoft.com/office/drawing/2014/main" id="{EB478DE7-4775-1A3F-F7BB-7C94EBBDA7DF}"/>
              </a:ext>
            </a:extLst>
          </p:cNvPr>
          <p:cNvGrpSpPr/>
          <p:nvPr/>
        </p:nvGrpSpPr>
        <p:grpSpPr>
          <a:xfrm>
            <a:off x="463295" y="5807456"/>
            <a:ext cx="5746119" cy="885793"/>
            <a:chOff x="0" y="38025"/>
            <a:chExt cx="4799278" cy="498144"/>
          </a:xfrm>
        </p:grpSpPr>
        <p:sp>
          <p:nvSpPr>
            <p:cNvPr id="23" name="Rectangle: Rounded Corners 22">
              <a:extLst>
                <a:ext uri="{FF2B5EF4-FFF2-40B4-BE49-F238E27FC236}">
                  <a16:creationId xmlns:a16="http://schemas.microsoft.com/office/drawing/2014/main" id="{4B32BD60-93F8-8E22-0446-B138D1ECC4FB}"/>
                </a:ext>
              </a:extLst>
            </p:cNvPr>
            <p:cNvSpPr/>
            <p:nvPr/>
          </p:nvSpPr>
          <p:spPr>
            <a:xfrm>
              <a:off x="27414" y="102359"/>
              <a:ext cx="4663440" cy="36576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b="1">
                  <a:effectLst/>
                  <a:latin typeface="+mj-lt"/>
                  <a:ea typeface="Calibri" panose="020F0502020204030204" pitchFamily="34" charset="0"/>
                  <a:cs typeface="Arial" panose="020B0604020202020204" pitchFamily="34" charset="0"/>
                </a:rPr>
                <a:t> </a:t>
              </a:r>
              <a:endParaRPr lang="en-US" sz="1200">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b="1">
                  <a:effectLst/>
                  <a:latin typeface="+mj-lt"/>
                  <a:ea typeface="Calibri" panose="020F0502020204030204" pitchFamily="34" charset="0"/>
                  <a:cs typeface="Arial" panose="020B0604020202020204" pitchFamily="34" charset="0"/>
                </a:rPr>
                <a:t> </a:t>
              </a:r>
              <a:endParaRPr lang="en-US" sz="1200">
                <a:effectLst/>
                <a:latin typeface="+mj-lt"/>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b="1">
                  <a:effectLst/>
                  <a:latin typeface="+mj-lt"/>
                  <a:ea typeface="Calibri" panose="020F0502020204030204" pitchFamily="34" charset="0"/>
                  <a:cs typeface="Arial" panose="020B0604020202020204" pitchFamily="34" charset="0"/>
                </a:rPr>
                <a:t> </a:t>
              </a:r>
              <a:endParaRPr lang="en-US" sz="1200">
                <a:effectLst/>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200" b="1">
                  <a:effectLst/>
                  <a:latin typeface="+mj-lt"/>
                  <a:ea typeface="Calibri" panose="020F0502020204030204" pitchFamily="34" charset="0"/>
                  <a:cs typeface="Arial" panose="020B0604020202020204" pitchFamily="34" charset="0"/>
                </a:rPr>
                <a:t> </a:t>
              </a:r>
              <a:endParaRPr lang="en-US" sz="1200">
                <a:effectLst/>
                <a:latin typeface="+mj-lt"/>
                <a:ea typeface="Calibri" panose="020F050202020403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2B0D39F7-A309-D584-A3EC-8EA0D2BDA40E}"/>
                </a:ext>
              </a:extLst>
            </p:cNvPr>
            <p:cNvGrpSpPr/>
            <p:nvPr/>
          </p:nvGrpSpPr>
          <p:grpSpPr>
            <a:xfrm>
              <a:off x="0" y="38025"/>
              <a:ext cx="4799278" cy="498144"/>
              <a:chOff x="0" y="38025"/>
              <a:chExt cx="4799278" cy="498144"/>
            </a:xfrm>
          </p:grpSpPr>
          <p:sp>
            <p:nvSpPr>
              <p:cNvPr id="25" name="Text Box 32">
                <a:extLst>
                  <a:ext uri="{FF2B5EF4-FFF2-40B4-BE49-F238E27FC236}">
                    <a16:creationId xmlns:a16="http://schemas.microsoft.com/office/drawing/2014/main" id="{E49A6F71-755C-08A1-B0D3-5FBB675D1DF1}"/>
                  </a:ext>
                </a:extLst>
              </p:cNvPr>
              <p:cNvSpPr txBox="1"/>
              <p:nvPr/>
            </p:nvSpPr>
            <p:spPr>
              <a:xfrm>
                <a:off x="0" y="38025"/>
                <a:ext cx="914400" cy="498144"/>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endParaRPr lang="en-US" sz="2400" dirty="0">
                  <a:effectLst/>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dirty="0">
                    <a:effectLst/>
                    <a:latin typeface="+mj-lt"/>
                    <a:ea typeface="Calibri" panose="020F0502020204030204" pitchFamily="34" charset="0"/>
                    <a:cs typeface="Arial" panose="020B0604020202020204" pitchFamily="34" charset="0"/>
                  </a:rPr>
                  <a:t>n/a</a:t>
                </a:r>
              </a:p>
            </p:txBody>
          </p:sp>
          <p:sp>
            <p:nvSpPr>
              <p:cNvPr id="26" name="Text Box 33">
                <a:extLst>
                  <a:ext uri="{FF2B5EF4-FFF2-40B4-BE49-F238E27FC236}">
                    <a16:creationId xmlns:a16="http://schemas.microsoft.com/office/drawing/2014/main" id="{A05C16AD-3777-47B6-CDCD-EC54848CCAE5}"/>
                  </a:ext>
                </a:extLst>
              </p:cNvPr>
              <p:cNvSpPr txBox="1"/>
              <p:nvPr/>
            </p:nvSpPr>
            <p:spPr>
              <a:xfrm>
                <a:off x="977826" y="38025"/>
                <a:ext cx="914400" cy="49377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400" dirty="0">
                    <a:effectLst/>
                    <a:latin typeface="+mj-lt"/>
                    <a:ea typeface="Calibri" panose="020F0502020204030204" pitchFamily="34" charset="0"/>
                    <a:cs typeface="Arial" panose="020B0604020202020204" pitchFamily="34" charset="0"/>
                  </a:rPr>
                  <a:t>◔</a:t>
                </a:r>
              </a:p>
              <a:p>
                <a:pPr marL="0" marR="0" algn="ctr">
                  <a:lnSpc>
                    <a:spcPct val="107000"/>
                  </a:lnSpc>
                  <a:spcBef>
                    <a:spcPts val="0"/>
                  </a:spcBef>
                  <a:spcAft>
                    <a:spcPts val="0"/>
                  </a:spcAft>
                </a:pPr>
                <a:r>
                  <a:rPr lang="en-US" sz="1200" dirty="0">
                    <a:effectLst/>
                    <a:latin typeface="+mj-lt"/>
                    <a:ea typeface="Calibri" panose="020F0502020204030204" pitchFamily="34" charset="0"/>
                    <a:cs typeface="Arial" panose="020B0604020202020204" pitchFamily="34" charset="0"/>
                  </a:rPr>
                  <a:t>Basic </a:t>
                </a:r>
              </a:p>
            </p:txBody>
          </p:sp>
          <p:sp>
            <p:nvSpPr>
              <p:cNvPr id="27" name="Text Box 34">
                <a:extLst>
                  <a:ext uri="{FF2B5EF4-FFF2-40B4-BE49-F238E27FC236}">
                    <a16:creationId xmlns:a16="http://schemas.microsoft.com/office/drawing/2014/main" id="{DFD9861E-F69B-07D7-9AFA-EF31C889B9CA}"/>
                  </a:ext>
                </a:extLst>
              </p:cNvPr>
              <p:cNvSpPr txBox="1"/>
              <p:nvPr/>
            </p:nvSpPr>
            <p:spPr>
              <a:xfrm>
                <a:off x="1945082" y="38025"/>
                <a:ext cx="914400" cy="49377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400" dirty="0">
                    <a:effectLst/>
                    <a:latin typeface="+mj-lt"/>
                    <a:ea typeface="Calibri" panose="020F0502020204030204" pitchFamily="34" charset="0"/>
                    <a:cs typeface="Arial" panose="020B0604020202020204" pitchFamily="34" charset="0"/>
                  </a:rPr>
                  <a:t>◑</a:t>
                </a:r>
              </a:p>
              <a:p>
                <a:pPr marL="0" marR="0" algn="ctr">
                  <a:lnSpc>
                    <a:spcPct val="107000"/>
                  </a:lnSpc>
                  <a:spcBef>
                    <a:spcPts val="0"/>
                  </a:spcBef>
                  <a:spcAft>
                    <a:spcPts val="0"/>
                  </a:spcAft>
                </a:pPr>
                <a:r>
                  <a:rPr lang="en-US" sz="1200" dirty="0">
                    <a:effectLst/>
                    <a:latin typeface="+mj-lt"/>
                    <a:ea typeface="Calibri" panose="020F0502020204030204" pitchFamily="34" charset="0"/>
                    <a:cs typeface="Arial" panose="020B0604020202020204" pitchFamily="34" charset="0"/>
                  </a:rPr>
                  <a:t>Progressing</a:t>
                </a:r>
              </a:p>
            </p:txBody>
          </p:sp>
          <p:sp>
            <p:nvSpPr>
              <p:cNvPr id="28" name="Text Box 35">
                <a:extLst>
                  <a:ext uri="{FF2B5EF4-FFF2-40B4-BE49-F238E27FC236}">
                    <a16:creationId xmlns:a16="http://schemas.microsoft.com/office/drawing/2014/main" id="{5AA7E838-0C3C-9696-1529-91A9B3291D84}"/>
                  </a:ext>
                </a:extLst>
              </p:cNvPr>
              <p:cNvSpPr txBox="1"/>
              <p:nvPr/>
            </p:nvSpPr>
            <p:spPr>
              <a:xfrm>
                <a:off x="2917623" y="38025"/>
                <a:ext cx="914400" cy="493776"/>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400" dirty="0">
                    <a:effectLst/>
                    <a:latin typeface="+mj-lt"/>
                    <a:ea typeface="Calibri" panose="020F0502020204030204" pitchFamily="34" charset="0"/>
                    <a:cs typeface="Arial" panose="020B0604020202020204" pitchFamily="34" charset="0"/>
                  </a:rPr>
                  <a:t>◕</a:t>
                </a:r>
              </a:p>
              <a:p>
                <a:pPr marL="0" marR="0" algn="ctr">
                  <a:lnSpc>
                    <a:spcPct val="107000"/>
                  </a:lnSpc>
                  <a:spcBef>
                    <a:spcPts val="0"/>
                  </a:spcBef>
                  <a:spcAft>
                    <a:spcPts val="0"/>
                  </a:spcAft>
                </a:pPr>
                <a:r>
                  <a:rPr lang="en-US" sz="1200" dirty="0">
                    <a:effectLst/>
                    <a:latin typeface="+mj-lt"/>
                    <a:ea typeface="Calibri" panose="020F0502020204030204" pitchFamily="34" charset="0"/>
                    <a:cs typeface="Arial" panose="020B0604020202020204" pitchFamily="34" charset="0"/>
                  </a:rPr>
                  <a:t>Advanced</a:t>
                </a:r>
              </a:p>
            </p:txBody>
          </p:sp>
          <p:sp>
            <p:nvSpPr>
              <p:cNvPr id="29" name="Text Box 43">
                <a:extLst>
                  <a:ext uri="{FF2B5EF4-FFF2-40B4-BE49-F238E27FC236}">
                    <a16:creationId xmlns:a16="http://schemas.microsoft.com/office/drawing/2014/main" id="{7BECAE2E-D4E8-247F-25F1-8A0511F1395E}"/>
                  </a:ext>
                </a:extLst>
              </p:cNvPr>
              <p:cNvSpPr txBox="1"/>
              <p:nvPr/>
            </p:nvSpPr>
            <p:spPr>
              <a:xfrm>
                <a:off x="3884878" y="38025"/>
                <a:ext cx="914400" cy="49339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endParaRPr lang="en-US" sz="1200" dirty="0">
                  <a:effectLst/>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1200" dirty="0">
                  <a:effectLst/>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dirty="0">
                    <a:effectLst/>
                    <a:latin typeface="+mj-lt"/>
                    <a:ea typeface="Calibri" panose="020F0502020204030204" pitchFamily="34" charset="0"/>
                    <a:cs typeface="Arial" panose="020B0604020202020204" pitchFamily="34" charset="0"/>
                  </a:rPr>
                  <a:t>Leading</a:t>
                </a:r>
              </a:p>
            </p:txBody>
          </p:sp>
        </p:grpSp>
      </p:grpSp>
      <p:sp>
        <p:nvSpPr>
          <p:cNvPr id="38" name="TextBox 37">
            <a:extLst>
              <a:ext uri="{FF2B5EF4-FFF2-40B4-BE49-F238E27FC236}">
                <a16:creationId xmlns:a16="http://schemas.microsoft.com/office/drawing/2014/main" id="{16879BC8-C450-CF47-87F3-1F9F541FE7B2}"/>
              </a:ext>
            </a:extLst>
          </p:cNvPr>
          <p:cNvSpPr txBox="1"/>
          <p:nvPr/>
        </p:nvSpPr>
        <p:spPr>
          <a:xfrm>
            <a:off x="6209414" y="1356908"/>
            <a:ext cx="5583482" cy="307777"/>
          </a:xfrm>
          <a:prstGeom prst="rect">
            <a:avLst/>
          </a:prstGeom>
          <a:solidFill>
            <a:srgbClr val="134C6E"/>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Pct val="100000"/>
              <a:buFontTx/>
              <a:buNone/>
              <a:tabLst/>
              <a:defRPr/>
            </a:pPr>
            <a:r>
              <a:rPr lang="en-US" sz="1400" b="1">
                <a:solidFill>
                  <a:schemeClr val="lt1"/>
                </a:solidFill>
                <a:latin typeface="+mj-lt"/>
              </a:rPr>
              <a:t>Opportunities for Enhancement</a:t>
            </a:r>
            <a:endParaRPr kumimoji="0" lang="en-US" sz="1400" b="1" i="0" u="none" strike="noStrike" kern="0" cap="none" spc="300" normalizeH="0" baseline="0" noProof="0">
              <a:ln>
                <a:noFill/>
              </a:ln>
              <a:solidFill>
                <a:srgbClr val="FFFFFF"/>
              </a:solidFill>
              <a:effectLst/>
              <a:uLnTx/>
              <a:uFillTx/>
              <a:latin typeface="+mj-lt"/>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8BDDF36D-50D1-3085-9C64-2676D5E1B4AC}"/>
              </a:ext>
            </a:extLst>
          </p:cNvPr>
          <p:cNvGrpSpPr/>
          <p:nvPr/>
        </p:nvGrpSpPr>
        <p:grpSpPr>
          <a:xfrm>
            <a:off x="6860466" y="3427443"/>
            <a:ext cx="4973569" cy="635000"/>
            <a:chOff x="6860466" y="3554448"/>
            <a:chExt cx="4973569" cy="635000"/>
          </a:xfrm>
        </p:grpSpPr>
        <p:sp>
          <p:nvSpPr>
            <p:cNvPr id="51" name="TextBox 50">
              <a:extLst>
                <a:ext uri="{FF2B5EF4-FFF2-40B4-BE49-F238E27FC236}">
                  <a16:creationId xmlns:a16="http://schemas.microsoft.com/office/drawing/2014/main" id="{10150634-E947-08CB-75BE-495A20998A7D}"/>
                </a:ext>
              </a:extLst>
            </p:cNvPr>
            <p:cNvSpPr txBox="1"/>
            <p:nvPr/>
          </p:nvSpPr>
          <p:spPr>
            <a:xfrm>
              <a:off x="7760844" y="3641115"/>
              <a:ext cx="4073191" cy="461665"/>
            </a:xfrm>
            <a:prstGeom prst="rect">
              <a:avLst/>
            </a:prstGeom>
            <a:noFill/>
          </p:spPr>
          <p:txBody>
            <a:bodyPr wrap="square" rtlCol="0">
              <a:spAutoFit/>
            </a:bodyPr>
            <a:lstStyle/>
            <a:p>
              <a:r>
                <a:rPr lang="en-US" sz="2400" b="1" dirty="0"/>
                <a:t>Classification</a:t>
              </a:r>
            </a:p>
          </p:txBody>
        </p:sp>
        <p:sp>
          <p:nvSpPr>
            <p:cNvPr id="5" name="General_Fill_102">
              <a:extLst>
                <a:ext uri="{FF2B5EF4-FFF2-40B4-BE49-F238E27FC236}">
                  <a16:creationId xmlns:a16="http://schemas.microsoft.com/office/drawing/2014/main" id="{AD6AB7A0-BEAC-E851-8299-419279379EC5}"/>
                </a:ext>
              </a:extLst>
            </p:cNvPr>
            <p:cNvSpPr>
              <a:spLocks noChangeAspect="1" noEditPoints="1"/>
            </p:cNvSpPr>
            <p:nvPr/>
          </p:nvSpPr>
          <p:spPr bwMode="auto">
            <a:xfrm>
              <a:off x="6860466" y="3554448"/>
              <a:ext cx="635000" cy="635000"/>
            </a:xfrm>
            <a:custGeom>
              <a:avLst/>
              <a:gdLst>
                <a:gd name="T0" fmla="*/ 117 w 512"/>
                <a:gd name="T1" fmla="*/ 170 h 512"/>
                <a:gd name="T2" fmla="*/ 149 w 512"/>
                <a:gd name="T3" fmla="*/ 170 h 512"/>
                <a:gd name="T4" fmla="*/ 149 w 512"/>
                <a:gd name="T5" fmla="*/ 202 h 512"/>
                <a:gd name="T6" fmla="*/ 117 w 512"/>
                <a:gd name="T7" fmla="*/ 202 h 512"/>
                <a:gd name="T8" fmla="*/ 117 w 512"/>
                <a:gd name="T9" fmla="*/ 170 h 512"/>
                <a:gd name="T10" fmla="*/ 117 w 512"/>
                <a:gd name="T11" fmla="*/ 341 h 512"/>
                <a:gd name="T12" fmla="*/ 149 w 512"/>
                <a:gd name="T13" fmla="*/ 341 h 512"/>
                <a:gd name="T14" fmla="*/ 149 w 512"/>
                <a:gd name="T15" fmla="*/ 309 h 512"/>
                <a:gd name="T16" fmla="*/ 117 w 512"/>
                <a:gd name="T17" fmla="*/ 309 h 512"/>
                <a:gd name="T18" fmla="*/ 117 w 512"/>
                <a:gd name="T19" fmla="*/ 341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170 w 512"/>
                <a:gd name="T31" fmla="*/ 298 h 512"/>
                <a:gd name="T32" fmla="*/ 160 w 512"/>
                <a:gd name="T33" fmla="*/ 288 h 512"/>
                <a:gd name="T34" fmla="*/ 106 w 512"/>
                <a:gd name="T35" fmla="*/ 288 h 512"/>
                <a:gd name="T36" fmla="*/ 96 w 512"/>
                <a:gd name="T37" fmla="*/ 298 h 512"/>
                <a:gd name="T38" fmla="*/ 96 w 512"/>
                <a:gd name="T39" fmla="*/ 352 h 512"/>
                <a:gd name="T40" fmla="*/ 106 w 512"/>
                <a:gd name="T41" fmla="*/ 362 h 512"/>
                <a:gd name="T42" fmla="*/ 160 w 512"/>
                <a:gd name="T43" fmla="*/ 362 h 512"/>
                <a:gd name="T44" fmla="*/ 170 w 512"/>
                <a:gd name="T45" fmla="*/ 352 h 512"/>
                <a:gd name="T46" fmla="*/ 170 w 512"/>
                <a:gd name="T47" fmla="*/ 298 h 512"/>
                <a:gd name="T48" fmla="*/ 170 w 512"/>
                <a:gd name="T49" fmla="*/ 160 h 512"/>
                <a:gd name="T50" fmla="*/ 160 w 512"/>
                <a:gd name="T51" fmla="*/ 149 h 512"/>
                <a:gd name="T52" fmla="*/ 106 w 512"/>
                <a:gd name="T53" fmla="*/ 149 h 512"/>
                <a:gd name="T54" fmla="*/ 96 w 512"/>
                <a:gd name="T55" fmla="*/ 160 h 512"/>
                <a:gd name="T56" fmla="*/ 96 w 512"/>
                <a:gd name="T57" fmla="*/ 213 h 512"/>
                <a:gd name="T58" fmla="*/ 106 w 512"/>
                <a:gd name="T59" fmla="*/ 224 h 512"/>
                <a:gd name="T60" fmla="*/ 160 w 512"/>
                <a:gd name="T61" fmla="*/ 224 h 512"/>
                <a:gd name="T62" fmla="*/ 170 w 512"/>
                <a:gd name="T63" fmla="*/ 213 h 512"/>
                <a:gd name="T64" fmla="*/ 170 w 512"/>
                <a:gd name="T65" fmla="*/ 160 h 512"/>
                <a:gd name="T66" fmla="*/ 416 w 512"/>
                <a:gd name="T67" fmla="*/ 352 h 512"/>
                <a:gd name="T68" fmla="*/ 405 w 512"/>
                <a:gd name="T69" fmla="*/ 341 h 512"/>
                <a:gd name="T70" fmla="*/ 224 w 512"/>
                <a:gd name="T71" fmla="*/ 341 h 512"/>
                <a:gd name="T72" fmla="*/ 213 w 512"/>
                <a:gd name="T73" fmla="*/ 352 h 512"/>
                <a:gd name="T74" fmla="*/ 224 w 512"/>
                <a:gd name="T75" fmla="*/ 362 h 512"/>
                <a:gd name="T76" fmla="*/ 405 w 512"/>
                <a:gd name="T77" fmla="*/ 362 h 512"/>
                <a:gd name="T78" fmla="*/ 416 w 512"/>
                <a:gd name="T79" fmla="*/ 352 h 512"/>
                <a:gd name="T80" fmla="*/ 416 w 512"/>
                <a:gd name="T81" fmla="*/ 298 h 512"/>
                <a:gd name="T82" fmla="*/ 405 w 512"/>
                <a:gd name="T83" fmla="*/ 288 h 512"/>
                <a:gd name="T84" fmla="*/ 224 w 512"/>
                <a:gd name="T85" fmla="*/ 288 h 512"/>
                <a:gd name="T86" fmla="*/ 213 w 512"/>
                <a:gd name="T87" fmla="*/ 298 h 512"/>
                <a:gd name="T88" fmla="*/ 224 w 512"/>
                <a:gd name="T89" fmla="*/ 309 h 512"/>
                <a:gd name="T90" fmla="*/ 405 w 512"/>
                <a:gd name="T91" fmla="*/ 309 h 512"/>
                <a:gd name="T92" fmla="*/ 416 w 512"/>
                <a:gd name="T93" fmla="*/ 298 h 512"/>
                <a:gd name="T94" fmla="*/ 416 w 512"/>
                <a:gd name="T95" fmla="*/ 213 h 512"/>
                <a:gd name="T96" fmla="*/ 405 w 512"/>
                <a:gd name="T97" fmla="*/ 202 h 512"/>
                <a:gd name="T98" fmla="*/ 224 w 512"/>
                <a:gd name="T99" fmla="*/ 202 h 512"/>
                <a:gd name="T100" fmla="*/ 213 w 512"/>
                <a:gd name="T101" fmla="*/ 213 h 512"/>
                <a:gd name="T102" fmla="*/ 224 w 512"/>
                <a:gd name="T103" fmla="*/ 224 h 512"/>
                <a:gd name="T104" fmla="*/ 405 w 512"/>
                <a:gd name="T105" fmla="*/ 224 h 512"/>
                <a:gd name="T106" fmla="*/ 416 w 512"/>
                <a:gd name="T107" fmla="*/ 213 h 512"/>
                <a:gd name="T108" fmla="*/ 416 w 512"/>
                <a:gd name="T109" fmla="*/ 160 h 512"/>
                <a:gd name="T110" fmla="*/ 405 w 512"/>
                <a:gd name="T111" fmla="*/ 149 h 512"/>
                <a:gd name="T112" fmla="*/ 224 w 512"/>
                <a:gd name="T113" fmla="*/ 149 h 512"/>
                <a:gd name="T114" fmla="*/ 213 w 512"/>
                <a:gd name="T115" fmla="*/ 160 h 512"/>
                <a:gd name="T116" fmla="*/ 224 w 512"/>
                <a:gd name="T117" fmla="*/ 170 h 512"/>
                <a:gd name="T118" fmla="*/ 405 w 512"/>
                <a:gd name="T119" fmla="*/ 170 h 512"/>
                <a:gd name="T120" fmla="*/ 416 w 512"/>
                <a:gd name="T12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117" y="170"/>
                  </a:moveTo>
                  <a:cubicBezTo>
                    <a:pt x="149" y="170"/>
                    <a:pt x="149" y="170"/>
                    <a:pt x="149" y="170"/>
                  </a:cubicBezTo>
                  <a:cubicBezTo>
                    <a:pt x="149" y="202"/>
                    <a:pt x="149" y="202"/>
                    <a:pt x="149" y="202"/>
                  </a:cubicBezTo>
                  <a:cubicBezTo>
                    <a:pt x="117" y="202"/>
                    <a:pt x="117" y="202"/>
                    <a:pt x="117" y="202"/>
                  </a:cubicBezTo>
                  <a:lnTo>
                    <a:pt x="117" y="170"/>
                  </a:lnTo>
                  <a:close/>
                  <a:moveTo>
                    <a:pt x="117" y="341"/>
                  </a:moveTo>
                  <a:cubicBezTo>
                    <a:pt x="149" y="341"/>
                    <a:pt x="149" y="341"/>
                    <a:pt x="149" y="341"/>
                  </a:cubicBezTo>
                  <a:cubicBezTo>
                    <a:pt x="149" y="309"/>
                    <a:pt x="149" y="309"/>
                    <a:pt x="149" y="309"/>
                  </a:cubicBezTo>
                  <a:cubicBezTo>
                    <a:pt x="117" y="309"/>
                    <a:pt x="117" y="309"/>
                    <a:pt x="117" y="309"/>
                  </a:cubicBezTo>
                  <a:lnTo>
                    <a:pt x="117" y="341"/>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70" y="298"/>
                  </a:moveTo>
                  <a:cubicBezTo>
                    <a:pt x="170" y="292"/>
                    <a:pt x="166" y="288"/>
                    <a:pt x="160" y="288"/>
                  </a:cubicBezTo>
                  <a:cubicBezTo>
                    <a:pt x="106" y="288"/>
                    <a:pt x="106" y="288"/>
                    <a:pt x="106" y="288"/>
                  </a:cubicBezTo>
                  <a:cubicBezTo>
                    <a:pt x="100" y="288"/>
                    <a:pt x="96" y="292"/>
                    <a:pt x="96" y="298"/>
                  </a:cubicBezTo>
                  <a:cubicBezTo>
                    <a:pt x="96" y="352"/>
                    <a:pt x="96" y="352"/>
                    <a:pt x="96" y="352"/>
                  </a:cubicBezTo>
                  <a:cubicBezTo>
                    <a:pt x="96" y="358"/>
                    <a:pt x="100" y="362"/>
                    <a:pt x="106" y="362"/>
                  </a:cubicBezTo>
                  <a:cubicBezTo>
                    <a:pt x="160" y="362"/>
                    <a:pt x="160" y="362"/>
                    <a:pt x="160" y="362"/>
                  </a:cubicBezTo>
                  <a:cubicBezTo>
                    <a:pt x="166" y="362"/>
                    <a:pt x="170" y="358"/>
                    <a:pt x="170" y="352"/>
                  </a:cubicBezTo>
                  <a:lnTo>
                    <a:pt x="170" y="298"/>
                  </a:lnTo>
                  <a:close/>
                  <a:moveTo>
                    <a:pt x="170" y="160"/>
                  </a:moveTo>
                  <a:cubicBezTo>
                    <a:pt x="170" y="154"/>
                    <a:pt x="166" y="149"/>
                    <a:pt x="160" y="149"/>
                  </a:cubicBezTo>
                  <a:cubicBezTo>
                    <a:pt x="106" y="149"/>
                    <a:pt x="106" y="149"/>
                    <a:pt x="106" y="149"/>
                  </a:cubicBezTo>
                  <a:cubicBezTo>
                    <a:pt x="100" y="149"/>
                    <a:pt x="96" y="154"/>
                    <a:pt x="96" y="160"/>
                  </a:cubicBezTo>
                  <a:cubicBezTo>
                    <a:pt x="96" y="213"/>
                    <a:pt x="96" y="213"/>
                    <a:pt x="96" y="213"/>
                  </a:cubicBezTo>
                  <a:cubicBezTo>
                    <a:pt x="96" y="219"/>
                    <a:pt x="100" y="224"/>
                    <a:pt x="106" y="224"/>
                  </a:cubicBezTo>
                  <a:cubicBezTo>
                    <a:pt x="160" y="224"/>
                    <a:pt x="160" y="224"/>
                    <a:pt x="160" y="224"/>
                  </a:cubicBezTo>
                  <a:cubicBezTo>
                    <a:pt x="166" y="224"/>
                    <a:pt x="170" y="219"/>
                    <a:pt x="170" y="213"/>
                  </a:cubicBezTo>
                  <a:lnTo>
                    <a:pt x="170" y="160"/>
                  </a:lnTo>
                  <a:close/>
                  <a:moveTo>
                    <a:pt x="416" y="352"/>
                  </a:moveTo>
                  <a:cubicBezTo>
                    <a:pt x="416" y="346"/>
                    <a:pt x="411" y="341"/>
                    <a:pt x="405" y="341"/>
                  </a:cubicBezTo>
                  <a:cubicBezTo>
                    <a:pt x="224" y="341"/>
                    <a:pt x="224" y="341"/>
                    <a:pt x="224" y="341"/>
                  </a:cubicBezTo>
                  <a:cubicBezTo>
                    <a:pt x="218" y="341"/>
                    <a:pt x="213" y="346"/>
                    <a:pt x="213" y="352"/>
                  </a:cubicBezTo>
                  <a:cubicBezTo>
                    <a:pt x="213" y="358"/>
                    <a:pt x="218" y="362"/>
                    <a:pt x="224" y="362"/>
                  </a:cubicBezTo>
                  <a:cubicBezTo>
                    <a:pt x="405" y="362"/>
                    <a:pt x="405" y="362"/>
                    <a:pt x="405" y="362"/>
                  </a:cubicBezTo>
                  <a:cubicBezTo>
                    <a:pt x="411" y="362"/>
                    <a:pt x="416" y="358"/>
                    <a:pt x="416" y="352"/>
                  </a:cubicBezTo>
                  <a:close/>
                  <a:moveTo>
                    <a:pt x="416" y="298"/>
                  </a:moveTo>
                  <a:cubicBezTo>
                    <a:pt x="416" y="292"/>
                    <a:pt x="411" y="288"/>
                    <a:pt x="405" y="288"/>
                  </a:cubicBezTo>
                  <a:cubicBezTo>
                    <a:pt x="224" y="288"/>
                    <a:pt x="224" y="288"/>
                    <a:pt x="224" y="288"/>
                  </a:cubicBezTo>
                  <a:cubicBezTo>
                    <a:pt x="218" y="288"/>
                    <a:pt x="213" y="292"/>
                    <a:pt x="213" y="298"/>
                  </a:cubicBezTo>
                  <a:cubicBezTo>
                    <a:pt x="213" y="304"/>
                    <a:pt x="218" y="309"/>
                    <a:pt x="224" y="309"/>
                  </a:cubicBezTo>
                  <a:cubicBezTo>
                    <a:pt x="405" y="309"/>
                    <a:pt x="405" y="309"/>
                    <a:pt x="405" y="309"/>
                  </a:cubicBezTo>
                  <a:cubicBezTo>
                    <a:pt x="411" y="309"/>
                    <a:pt x="416" y="304"/>
                    <a:pt x="416" y="298"/>
                  </a:cubicBezTo>
                  <a:close/>
                  <a:moveTo>
                    <a:pt x="416" y="213"/>
                  </a:moveTo>
                  <a:cubicBezTo>
                    <a:pt x="416" y="207"/>
                    <a:pt x="411" y="202"/>
                    <a:pt x="405" y="202"/>
                  </a:cubicBezTo>
                  <a:cubicBezTo>
                    <a:pt x="224" y="202"/>
                    <a:pt x="224" y="202"/>
                    <a:pt x="224" y="202"/>
                  </a:cubicBezTo>
                  <a:cubicBezTo>
                    <a:pt x="218" y="202"/>
                    <a:pt x="213" y="207"/>
                    <a:pt x="213" y="213"/>
                  </a:cubicBezTo>
                  <a:cubicBezTo>
                    <a:pt x="213" y="219"/>
                    <a:pt x="218" y="224"/>
                    <a:pt x="224" y="224"/>
                  </a:cubicBezTo>
                  <a:cubicBezTo>
                    <a:pt x="405" y="224"/>
                    <a:pt x="405" y="224"/>
                    <a:pt x="405" y="224"/>
                  </a:cubicBezTo>
                  <a:cubicBezTo>
                    <a:pt x="411" y="224"/>
                    <a:pt x="416" y="219"/>
                    <a:pt x="416" y="213"/>
                  </a:cubicBezTo>
                  <a:close/>
                  <a:moveTo>
                    <a:pt x="416" y="160"/>
                  </a:moveTo>
                  <a:cubicBezTo>
                    <a:pt x="416" y="154"/>
                    <a:pt x="411" y="149"/>
                    <a:pt x="405" y="149"/>
                  </a:cubicBezTo>
                  <a:cubicBezTo>
                    <a:pt x="224" y="149"/>
                    <a:pt x="224" y="149"/>
                    <a:pt x="224" y="149"/>
                  </a:cubicBezTo>
                  <a:cubicBezTo>
                    <a:pt x="218" y="149"/>
                    <a:pt x="213" y="154"/>
                    <a:pt x="213" y="160"/>
                  </a:cubicBezTo>
                  <a:cubicBezTo>
                    <a:pt x="213" y="166"/>
                    <a:pt x="218" y="170"/>
                    <a:pt x="224" y="170"/>
                  </a:cubicBezTo>
                  <a:cubicBezTo>
                    <a:pt x="405" y="170"/>
                    <a:pt x="405" y="170"/>
                    <a:pt x="405" y="170"/>
                  </a:cubicBezTo>
                  <a:cubicBezTo>
                    <a:pt x="411" y="170"/>
                    <a:pt x="416" y="166"/>
                    <a:pt x="416" y="160"/>
                  </a:cubicBezTo>
                  <a:close/>
                </a:path>
              </a:pathLst>
            </a:custGeom>
            <a:solidFill>
              <a:srgbClr val="134C6E"/>
            </a:solidFill>
            <a:ln>
              <a:noFill/>
            </a:ln>
          </p:spPr>
          <p:txBody>
            <a:bodyPr vert="horz" wrap="square" lIns="91440" tIns="45720" rIns="91440" bIns="45720" numCol="1" anchor="t" anchorCtr="0" compatLnSpc="1">
              <a:prstTxWarp prst="textNoShape">
                <a:avLst/>
              </a:prstTxWarp>
            </a:bodyPr>
            <a:lstStyle/>
            <a:p>
              <a:endParaRPr lang="en-US" sz="1200"/>
            </a:p>
          </p:txBody>
        </p:sp>
      </p:grpSp>
      <p:grpSp>
        <p:nvGrpSpPr>
          <p:cNvPr id="4" name="Group 3">
            <a:extLst>
              <a:ext uri="{FF2B5EF4-FFF2-40B4-BE49-F238E27FC236}">
                <a16:creationId xmlns:a16="http://schemas.microsoft.com/office/drawing/2014/main" id="{E076DE87-B68F-94CC-23C3-7BDA4D6361EB}"/>
              </a:ext>
            </a:extLst>
          </p:cNvPr>
          <p:cNvGrpSpPr/>
          <p:nvPr/>
        </p:nvGrpSpPr>
        <p:grpSpPr>
          <a:xfrm>
            <a:off x="6860466" y="2123270"/>
            <a:ext cx="4973569" cy="635000"/>
            <a:chOff x="6860466" y="2250275"/>
            <a:chExt cx="4973569" cy="635000"/>
          </a:xfrm>
        </p:grpSpPr>
        <p:sp>
          <p:nvSpPr>
            <p:cNvPr id="48" name="TextBox 47">
              <a:extLst>
                <a:ext uri="{FF2B5EF4-FFF2-40B4-BE49-F238E27FC236}">
                  <a16:creationId xmlns:a16="http://schemas.microsoft.com/office/drawing/2014/main" id="{E7EB7673-1443-ABA0-CF23-03F9BE40943C}"/>
                </a:ext>
              </a:extLst>
            </p:cNvPr>
            <p:cNvSpPr txBox="1"/>
            <p:nvPr/>
          </p:nvSpPr>
          <p:spPr>
            <a:xfrm>
              <a:off x="7760844" y="2336942"/>
              <a:ext cx="4073191" cy="461665"/>
            </a:xfrm>
            <a:prstGeom prst="rect">
              <a:avLst/>
            </a:prstGeom>
            <a:noFill/>
          </p:spPr>
          <p:txBody>
            <a:bodyPr wrap="square" rtlCol="0">
              <a:spAutoFit/>
            </a:bodyPr>
            <a:lstStyle/>
            <a:p>
              <a:r>
                <a:rPr lang="en-US" sz="2400" b="1" dirty="0"/>
                <a:t>Recruitment and Selection</a:t>
              </a:r>
            </a:p>
          </p:txBody>
        </p:sp>
        <p:sp>
          <p:nvSpPr>
            <p:cNvPr id="6" name="General_Fill_111">
              <a:extLst>
                <a:ext uri="{FF2B5EF4-FFF2-40B4-BE49-F238E27FC236}">
                  <a16:creationId xmlns:a16="http://schemas.microsoft.com/office/drawing/2014/main" id="{CB3EC02D-E22B-A9A2-6FAD-0C885F88BA48}"/>
                </a:ext>
              </a:extLst>
            </p:cNvPr>
            <p:cNvSpPr>
              <a:spLocks noChangeAspect="1" noEditPoints="1"/>
            </p:cNvSpPr>
            <p:nvPr/>
          </p:nvSpPr>
          <p:spPr bwMode="auto">
            <a:xfrm>
              <a:off x="6860466" y="2250275"/>
              <a:ext cx="635000" cy="635000"/>
            </a:xfrm>
            <a:custGeom>
              <a:avLst/>
              <a:gdLst>
                <a:gd name="T0" fmla="*/ 160 w 512"/>
                <a:gd name="T1" fmla="*/ 245 h 512"/>
                <a:gd name="T2" fmla="*/ 181 w 512"/>
                <a:gd name="T3" fmla="*/ 224 h 512"/>
                <a:gd name="T4" fmla="*/ 202 w 512"/>
                <a:gd name="T5" fmla="*/ 245 h 512"/>
                <a:gd name="T6" fmla="*/ 181 w 512"/>
                <a:gd name="T7" fmla="*/ 266 h 512"/>
                <a:gd name="T8" fmla="*/ 160 w 512"/>
                <a:gd name="T9" fmla="*/ 245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38 w 512"/>
                <a:gd name="T21" fmla="*/ 245 h 512"/>
                <a:gd name="T22" fmla="*/ 181 w 512"/>
                <a:gd name="T23" fmla="*/ 288 h 512"/>
                <a:gd name="T24" fmla="*/ 224 w 512"/>
                <a:gd name="T25" fmla="*/ 245 h 512"/>
                <a:gd name="T26" fmla="*/ 181 w 512"/>
                <a:gd name="T27" fmla="*/ 202 h 512"/>
                <a:gd name="T28" fmla="*/ 138 w 512"/>
                <a:gd name="T29" fmla="*/ 245 h 512"/>
                <a:gd name="T30" fmla="*/ 256 w 512"/>
                <a:gd name="T31" fmla="*/ 320 h 512"/>
                <a:gd name="T32" fmla="*/ 245 w 512"/>
                <a:gd name="T33" fmla="*/ 309 h 512"/>
                <a:gd name="T34" fmla="*/ 117 w 512"/>
                <a:gd name="T35" fmla="*/ 309 h 512"/>
                <a:gd name="T36" fmla="*/ 106 w 512"/>
                <a:gd name="T37" fmla="*/ 320 h 512"/>
                <a:gd name="T38" fmla="*/ 106 w 512"/>
                <a:gd name="T39" fmla="*/ 352 h 512"/>
                <a:gd name="T40" fmla="*/ 117 w 512"/>
                <a:gd name="T41" fmla="*/ 362 h 512"/>
                <a:gd name="T42" fmla="*/ 128 w 512"/>
                <a:gd name="T43" fmla="*/ 352 h 512"/>
                <a:gd name="T44" fmla="*/ 128 w 512"/>
                <a:gd name="T45" fmla="*/ 330 h 512"/>
                <a:gd name="T46" fmla="*/ 234 w 512"/>
                <a:gd name="T47" fmla="*/ 330 h 512"/>
                <a:gd name="T48" fmla="*/ 234 w 512"/>
                <a:gd name="T49" fmla="*/ 352 h 512"/>
                <a:gd name="T50" fmla="*/ 245 w 512"/>
                <a:gd name="T51" fmla="*/ 362 h 512"/>
                <a:gd name="T52" fmla="*/ 256 w 512"/>
                <a:gd name="T53" fmla="*/ 352 h 512"/>
                <a:gd name="T54" fmla="*/ 256 w 512"/>
                <a:gd name="T55" fmla="*/ 320 h 512"/>
                <a:gd name="T56" fmla="*/ 288 w 512"/>
                <a:gd name="T57" fmla="*/ 244 h 512"/>
                <a:gd name="T58" fmla="*/ 277 w 512"/>
                <a:gd name="T59" fmla="*/ 215 h 512"/>
                <a:gd name="T60" fmla="*/ 262 w 512"/>
                <a:gd name="T61" fmla="*/ 215 h 512"/>
                <a:gd name="T62" fmla="*/ 261 w 512"/>
                <a:gd name="T63" fmla="*/ 230 h 512"/>
                <a:gd name="T64" fmla="*/ 267 w 512"/>
                <a:gd name="T65" fmla="*/ 244 h 512"/>
                <a:gd name="T66" fmla="*/ 261 w 512"/>
                <a:gd name="T67" fmla="*/ 258 h 512"/>
                <a:gd name="T68" fmla="*/ 262 w 512"/>
                <a:gd name="T69" fmla="*/ 274 h 512"/>
                <a:gd name="T70" fmla="*/ 269 w 512"/>
                <a:gd name="T71" fmla="*/ 276 h 512"/>
                <a:gd name="T72" fmla="*/ 277 w 512"/>
                <a:gd name="T73" fmla="*/ 273 h 512"/>
                <a:gd name="T74" fmla="*/ 288 w 512"/>
                <a:gd name="T75" fmla="*/ 244 h 512"/>
                <a:gd name="T76" fmla="*/ 345 w 512"/>
                <a:gd name="T77" fmla="*/ 244 h 512"/>
                <a:gd name="T78" fmla="*/ 310 w 512"/>
                <a:gd name="T79" fmla="*/ 172 h 512"/>
                <a:gd name="T80" fmla="*/ 295 w 512"/>
                <a:gd name="T81" fmla="*/ 173 h 512"/>
                <a:gd name="T82" fmla="*/ 296 w 512"/>
                <a:gd name="T83" fmla="*/ 188 h 512"/>
                <a:gd name="T84" fmla="*/ 323 w 512"/>
                <a:gd name="T85" fmla="*/ 244 h 512"/>
                <a:gd name="T86" fmla="*/ 296 w 512"/>
                <a:gd name="T87" fmla="*/ 301 h 512"/>
                <a:gd name="T88" fmla="*/ 295 w 512"/>
                <a:gd name="T89" fmla="*/ 316 h 512"/>
                <a:gd name="T90" fmla="*/ 303 w 512"/>
                <a:gd name="T91" fmla="*/ 319 h 512"/>
                <a:gd name="T92" fmla="*/ 310 w 512"/>
                <a:gd name="T93" fmla="*/ 317 h 512"/>
                <a:gd name="T94" fmla="*/ 345 w 512"/>
                <a:gd name="T95" fmla="*/ 244 h 512"/>
                <a:gd name="T96" fmla="*/ 401 w 512"/>
                <a:gd name="T97" fmla="*/ 244 h 512"/>
                <a:gd name="T98" fmla="*/ 344 w 512"/>
                <a:gd name="T99" fmla="*/ 128 h 512"/>
                <a:gd name="T100" fmla="*/ 329 w 512"/>
                <a:gd name="T101" fmla="*/ 130 h 512"/>
                <a:gd name="T102" fmla="*/ 331 w 512"/>
                <a:gd name="T103" fmla="*/ 145 h 512"/>
                <a:gd name="T104" fmla="*/ 380 w 512"/>
                <a:gd name="T105" fmla="*/ 244 h 512"/>
                <a:gd name="T106" fmla="*/ 331 w 512"/>
                <a:gd name="T107" fmla="*/ 343 h 512"/>
                <a:gd name="T108" fmla="*/ 329 w 512"/>
                <a:gd name="T109" fmla="*/ 358 h 512"/>
                <a:gd name="T110" fmla="*/ 337 w 512"/>
                <a:gd name="T111" fmla="*/ 362 h 512"/>
                <a:gd name="T112" fmla="*/ 344 w 512"/>
                <a:gd name="T113" fmla="*/ 360 h 512"/>
                <a:gd name="T114" fmla="*/ 401 w 512"/>
                <a:gd name="T115" fmla="*/ 24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160" y="245"/>
                  </a:moveTo>
                  <a:cubicBezTo>
                    <a:pt x="160" y="233"/>
                    <a:pt x="169" y="224"/>
                    <a:pt x="181" y="224"/>
                  </a:cubicBezTo>
                  <a:cubicBezTo>
                    <a:pt x="193" y="224"/>
                    <a:pt x="202" y="233"/>
                    <a:pt x="202" y="245"/>
                  </a:cubicBezTo>
                  <a:cubicBezTo>
                    <a:pt x="202" y="257"/>
                    <a:pt x="193" y="266"/>
                    <a:pt x="181" y="266"/>
                  </a:cubicBezTo>
                  <a:cubicBezTo>
                    <a:pt x="169" y="266"/>
                    <a:pt x="160" y="257"/>
                    <a:pt x="160"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38" y="245"/>
                  </a:moveTo>
                  <a:cubicBezTo>
                    <a:pt x="138" y="269"/>
                    <a:pt x="157" y="288"/>
                    <a:pt x="181" y="288"/>
                  </a:cubicBezTo>
                  <a:cubicBezTo>
                    <a:pt x="205" y="288"/>
                    <a:pt x="224" y="269"/>
                    <a:pt x="224" y="245"/>
                  </a:cubicBezTo>
                  <a:cubicBezTo>
                    <a:pt x="224" y="221"/>
                    <a:pt x="205" y="202"/>
                    <a:pt x="181" y="202"/>
                  </a:cubicBezTo>
                  <a:cubicBezTo>
                    <a:pt x="157" y="202"/>
                    <a:pt x="138" y="221"/>
                    <a:pt x="138" y="245"/>
                  </a:cubicBezTo>
                  <a:close/>
                  <a:moveTo>
                    <a:pt x="256" y="320"/>
                  </a:moveTo>
                  <a:cubicBezTo>
                    <a:pt x="256" y="314"/>
                    <a:pt x="251" y="309"/>
                    <a:pt x="245" y="309"/>
                  </a:cubicBezTo>
                  <a:cubicBezTo>
                    <a:pt x="117" y="309"/>
                    <a:pt x="117" y="309"/>
                    <a:pt x="117" y="309"/>
                  </a:cubicBezTo>
                  <a:cubicBezTo>
                    <a:pt x="111" y="309"/>
                    <a:pt x="106" y="314"/>
                    <a:pt x="106" y="320"/>
                  </a:cubicBezTo>
                  <a:cubicBezTo>
                    <a:pt x="106" y="352"/>
                    <a:pt x="106" y="352"/>
                    <a:pt x="106" y="352"/>
                  </a:cubicBezTo>
                  <a:cubicBezTo>
                    <a:pt x="106" y="358"/>
                    <a:pt x="111" y="362"/>
                    <a:pt x="117" y="362"/>
                  </a:cubicBezTo>
                  <a:cubicBezTo>
                    <a:pt x="123" y="362"/>
                    <a:pt x="128" y="358"/>
                    <a:pt x="128" y="352"/>
                  </a:cubicBezTo>
                  <a:cubicBezTo>
                    <a:pt x="128" y="330"/>
                    <a:pt x="128" y="330"/>
                    <a:pt x="128" y="330"/>
                  </a:cubicBezTo>
                  <a:cubicBezTo>
                    <a:pt x="234" y="330"/>
                    <a:pt x="234" y="330"/>
                    <a:pt x="234" y="330"/>
                  </a:cubicBezTo>
                  <a:cubicBezTo>
                    <a:pt x="234" y="352"/>
                    <a:pt x="234" y="352"/>
                    <a:pt x="234" y="352"/>
                  </a:cubicBezTo>
                  <a:cubicBezTo>
                    <a:pt x="234" y="358"/>
                    <a:pt x="239" y="362"/>
                    <a:pt x="245" y="362"/>
                  </a:cubicBezTo>
                  <a:cubicBezTo>
                    <a:pt x="251" y="362"/>
                    <a:pt x="256" y="358"/>
                    <a:pt x="256" y="352"/>
                  </a:cubicBezTo>
                  <a:lnTo>
                    <a:pt x="256" y="320"/>
                  </a:lnTo>
                  <a:close/>
                  <a:moveTo>
                    <a:pt x="288" y="244"/>
                  </a:moveTo>
                  <a:cubicBezTo>
                    <a:pt x="288" y="234"/>
                    <a:pt x="284" y="223"/>
                    <a:pt x="277" y="215"/>
                  </a:cubicBezTo>
                  <a:cubicBezTo>
                    <a:pt x="273" y="211"/>
                    <a:pt x="266" y="211"/>
                    <a:pt x="262" y="215"/>
                  </a:cubicBezTo>
                  <a:cubicBezTo>
                    <a:pt x="257" y="219"/>
                    <a:pt x="257" y="226"/>
                    <a:pt x="261" y="230"/>
                  </a:cubicBezTo>
                  <a:cubicBezTo>
                    <a:pt x="265" y="234"/>
                    <a:pt x="267" y="239"/>
                    <a:pt x="267" y="244"/>
                  </a:cubicBezTo>
                  <a:cubicBezTo>
                    <a:pt x="267" y="249"/>
                    <a:pt x="265" y="255"/>
                    <a:pt x="261" y="258"/>
                  </a:cubicBezTo>
                  <a:cubicBezTo>
                    <a:pt x="257" y="263"/>
                    <a:pt x="257" y="269"/>
                    <a:pt x="262" y="274"/>
                  </a:cubicBezTo>
                  <a:cubicBezTo>
                    <a:pt x="264" y="275"/>
                    <a:pt x="266" y="276"/>
                    <a:pt x="269" y="276"/>
                  </a:cubicBezTo>
                  <a:cubicBezTo>
                    <a:pt x="272" y="276"/>
                    <a:pt x="275" y="275"/>
                    <a:pt x="277" y="273"/>
                  </a:cubicBezTo>
                  <a:cubicBezTo>
                    <a:pt x="284" y="265"/>
                    <a:pt x="288" y="255"/>
                    <a:pt x="288" y="244"/>
                  </a:cubicBezTo>
                  <a:close/>
                  <a:moveTo>
                    <a:pt x="345" y="244"/>
                  </a:moveTo>
                  <a:cubicBezTo>
                    <a:pt x="345" y="216"/>
                    <a:pt x="332" y="190"/>
                    <a:pt x="310" y="172"/>
                  </a:cubicBezTo>
                  <a:cubicBezTo>
                    <a:pt x="306" y="168"/>
                    <a:pt x="299" y="168"/>
                    <a:pt x="295" y="173"/>
                  </a:cubicBezTo>
                  <a:cubicBezTo>
                    <a:pt x="291" y="177"/>
                    <a:pt x="292" y="184"/>
                    <a:pt x="296" y="188"/>
                  </a:cubicBezTo>
                  <a:cubicBezTo>
                    <a:pt x="313" y="202"/>
                    <a:pt x="323" y="223"/>
                    <a:pt x="323" y="244"/>
                  </a:cubicBezTo>
                  <a:cubicBezTo>
                    <a:pt x="323" y="266"/>
                    <a:pt x="313" y="286"/>
                    <a:pt x="296" y="301"/>
                  </a:cubicBezTo>
                  <a:cubicBezTo>
                    <a:pt x="292" y="304"/>
                    <a:pt x="291" y="311"/>
                    <a:pt x="295" y="316"/>
                  </a:cubicBezTo>
                  <a:cubicBezTo>
                    <a:pt x="297" y="318"/>
                    <a:pt x="300" y="319"/>
                    <a:pt x="303" y="319"/>
                  </a:cubicBezTo>
                  <a:cubicBezTo>
                    <a:pt x="306" y="319"/>
                    <a:pt x="308" y="319"/>
                    <a:pt x="310" y="317"/>
                  </a:cubicBezTo>
                  <a:cubicBezTo>
                    <a:pt x="332" y="299"/>
                    <a:pt x="345" y="272"/>
                    <a:pt x="345" y="244"/>
                  </a:cubicBezTo>
                  <a:close/>
                  <a:moveTo>
                    <a:pt x="401" y="244"/>
                  </a:moveTo>
                  <a:cubicBezTo>
                    <a:pt x="401" y="199"/>
                    <a:pt x="380" y="157"/>
                    <a:pt x="344" y="128"/>
                  </a:cubicBezTo>
                  <a:cubicBezTo>
                    <a:pt x="339" y="125"/>
                    <a:pt x="333" y="126"/>
                    <a:pt x="329" y="130"/>
                  </a:cubicBezTo>
                  <a:cubicBezTo>
                    <a:pt x="325" y="135"/>
                    <a:pt x="326" y="142"/>
                    <a:pt x="331" y="145"/>
                  </a:cubicBezTo>
                  <a:cubicBezTo>
                    <a:pt x="362" y="170"/>
                    <a:pt x="380" y="206"/>
                    <a:pt x="380" y="244"/>
                  </a:cubicBezTo>
                  <a:cubicBezTo>
                    <a:pt x="380" y="283"/>
                    <a:pt x="362" y="319"/>
                    <a:pt x="331" y="343"/>
                  </a:cubicBezTo>
                  <a:cubicBezTo>
                    <a:pt x="326" y="347"/>
                    <a:pt x="325" y="354"/>
                    <a:pt x="329" y="358"/>
                  </a:cubicBezTo>
                  <a:cubicBezTo>
                    <a:pt x="331" y="361"/>
                    <a:pt x="334" y="362"/>
                    <a:pt x="337" y="362"/>
                  </a:cubicBezTo>
                  <a:cubicBezTo>
                    <a:pt x="340" y="362"/>
                    <a:pt x="342" y="362"/>
                    <a:pt x="344" y="360"/>
                  </a:cubicBezTo>
                  <a:cubicBezTo>
                    <a:pt x="380" y="331"/>
                    <a:pt x="401" y="289"/>
                    <a:pt x="401" y="244"/>
                  </a:cubicBezTo>
                  <a:close/>
                </a:path>
              </a:pathLst>
            </a:custGeom>
            <a:solidFill>
              <a:srgbClr val="134C6E"/>
            </a:solidFill>
            <a:ln>
              <a:noFill/>
            </a:ln>
          </p:spPr>
          <p:txBody>
            <a:bodyPr vert="horz" wrap="square" lIns="91440" tIns="45720" rIns="91440" bIns="45720" numCol="1" anchor="t" anchorCtr="0" compatLnSpc="1">
              <a:prstTxWarp prst="textNoShape">
                <a:avLst/>
              </a:prstTxWarp>
            </a:bodyPr>
            <a:lstStyle/>
            <a:p>
              <a:endParaRPr lang="en-US" sz="1200"/>
            </a:p>
          </p:txBody>
        </p:sp>
      </p:grpSp>
      <p:grpSp>
        <p:nvGrpSpPr>
          <p:cNvPr id="10" name="Group 9">
            <a:extLst>
              <a:ext uri="{FF2B5EF4-FFF2-40B4-BE49-F238E27FC236}">
                <a16:creationId xmlns:a16="http://schemas.microsoft.com/office/drawing/2014/main" id="{733454C6-AD16-3C36-2787-D8A638E02C6F}"/>
              </a:ext>
            </a:extLst>
          </p:cNvPr>
          <p:cNvGrpSpPr/>
          <p:nvPr/>
        </p:nvGrpSpPr>
        <p:grpSpPr>
          <a:xfrm>
            <a:off x="6860466" y="4735501"/>
            <a:ext cx="4973569" cy="635000"/>
            <a:chOff x="6860466" y="4862506"/>
            <a:chExt cx="4973569" cy="635000"/>
          </a:xfrm>
        </p:grpSpPr>
        <p:sp>
          <p:nvSpPr>
            <p:cNvPr id="52" name="TextBox 51">
              <a:extLst>
                <a:ext uri="{FF2B5EF4-FFF2-40B4-BE49-F238E27FC236}">
                  <a16:creationId xmlns:a16="http://schemas.microsoft.com/office/drawing/2014/main" id="{8B6C9A17-97F6-F0F0-E073-2C47607FE49C}"/>
                </a:ext>
              </a:extLst>
            </p:cNvPr>
            <p:cNvSpPr txBox="1"/>
            <p:nvPr/>
          </p:nvSpPr>
          <p:spPr>
            <a:xfrm>
              <a:off x="7760844" y="4945288"/>
              <a:ext cx="4073191" cy="461665"/>
            </a:xfrm>
            <a:prstGeom prst="rect">
              <a:avLst/>
            </a:prstGeom>
            <a:noFill/>
          </p:spPr>
          <p:txBody>
            <a:bodyPr wrap="square" rtlCol="0">
              <a:spAutoFit/>
            </a:bodyPr>
            <a:lstStyle/>
            <a:p>
              <a:r>
                <a:rPr lang="en-US" sz="2400" b="1" dirty="0"/>
                <a:t>Compensation</a:t>
              </a:r>
            </a:p>
          </p:txBody>
        </p:sp>
        <p:sp>
          <p:nvSpPr>
            <p:cNvPr id="7" name="Financial_Fill_2">
              <a:extLst>
                <a:ext uri="{FF2B5EF4-FFF2-40B4-BE49-F238E27FC236}">
                  <a16:creationId xmlns:a16="http://schemas.microsoft.com/office/drawing/2014/main" id="{A722A248-0070-1CB3-2E82-E6843FA2220C}"/>
                </a:ext>
              </a:extLst>
            </p:cNvPr>
            <p:cNvSpPr>
              <a:spLocks noChangeAspect="1" noEditPoints="1"/>
            </p:cNvSpPr>
            <p:nvPr/>
          </p:nvSpPr>
          <p:spPr bwMode="auto">
            <a:xfrm>
              <a:off x="6860466" y="4862506"/>
              <a:ext cx="635000" cy="635000"/>
            </a:xfrm>
            <a:custGeom>
              <a:avLst/>
              <a:gdLst>
                <a:gd name="T0" fmla="*/ 341 w 512"/>
                <a:gd name="T1" fmla="*/ 330 h 512"/>
                <a:gd name="T2" fmla="*/ 138 w 512"/>
                <a:gd name="T3" fmla="*/ 224 h 512"/>
                <a:gd name="T4" fmla="*/ 224 w 512"/>
                <a:gd name="T5" fmla="*/ 248 h 512"/>
                <a:gd name="T6" fmla="*/ 240 w 512"/>
                <a:gd name="T7" fmla="*/ 234 h 512"/>
                <a:gd name="T8" fmla="*/ 247 w 512"/>
                <a:gd name="T9" fmla="*/ 242 h 512"/>
                <a:gd name="T10" fmla="*/ 264 w 512"/>
                <a:gd name="T11" fmla="*/ 259 h 512"/>
                <a:gd name="T12" fmla="*/ 244 w 512"/>
                <a:gd name="T13" fmla="*/ 254 h 512"/>
                <a:gd name="T14" fmla="*/ 234 w 512"/>
                <a:gd name="T15" fmla="*/ 260 h 512"/>
                <a:gd name="T16" fmla="*/ 240 w 512"/>
                <a:gd name="T17" fmla="*/ 267 h 512"/>
                <a:gd name="T18" fmla="*/ 261 w 512"/>
                <a:gd name="T19" fmla="*/ 276 h 512"/>
                <a:gd name="T20" fmla="*/ 269 w 512"/>
                <a:gd name="T21" fmla="*/ 290 h 512"/>
                <a:gd name="T22" fmla="*/ 247 w 512"/>
                <a:gd name="T23" fmla="*/ 309 h 512"/>
                <a:gd name="T24" fmla="*/ 240 w 512"/>
                <a:gd name="T25" fmla="*/ 320 h 512"/>
                <a:gd name="T26" fmla="*/ 218 w 512"/>
                <a:gd name="T27" fmla="*/ 305 h 512"/>
                <a:gd name="T28" fmla="*/ 229 w 512"/>
                <a:gd name="T29" fmla="*/ 295 h 512"/>
                <a:gd name="T30" fmla="*/ 244 w 512"/>
                <a:gd name="T31" fmla="*/ 297 h 512"/>
                <a:gd name="T32" fmla="*/ 254 w 512"/>
                <a:gd name="T33" fmla="*/ 291 h 512"/>
                <a:gd name="T34" fmla="*/ 247 w 512"/>
                <a:gd name="T35" fmla="*/ 284 h 512"/>
                <a:gd name="T36" fmla="*/ 237 w 512"/>
                <a:gd name="T37" fmla="*/ 280 h 512"/>
                <a:gd name="T38" fmla="*/ 218 w 512"/>
                <a:gd name="T39" fmla="*/ 260 h 512"/>
                <a:gd name="T40" fmla="*/ 181 w 512"/>
                <a:gd name="T41" fmla="*/ 181 h 512"/>
                <a:gd name="T42" fmla="*/ 384 w 512"/>
                <a:gd name="T43" fmla="*/ 288 h 512"/>
                <a:gd name="T44" fmla="*/ 362 w 512"/>
                <a:gd name="T45" fmla="*/ 213 h 512"/>
                <a:gd name="T46" fmla="*/ 181 w 512"/>
                <a:gd name="T47" fmla="*/ 202 h 512"/>
                <a:gd name="T48" fmla="*/ 256 w 512"/>
                <a:gd name="T49" fmla="*/ 0 h 512"/>
                <a:gd name="T50" fmla="*/ 256 w 512"/>
                <a:gd name="T51" fmla="*/ 512 h 512"/>
                <a:gd name="T52" fmla="*/ 256 w 512"/>
                <a:gd name="T53" fmla="*/ 0 h 512"/>
                <a:gd name="T54" fmla="*/ 394 w 512"/>
                <a:gd name="T55" fmla="*/ 309 h 512"/>
                <a:gd name="T56" fmla="*/ 362 w 512"/>
                <a:gd name="T57" fmla="*/ 341 h 512"/>
                <a:gd name="T58" fmla="*/ 128 w 512"/>
                <a:gd name="T59" fmla="*/ 352 h 512"/>
                <a:gd name="T60" fmla="*/ 117 w 512"/>
                <a:gd name="T61" fmla="*/ 213 h 512"/>
                <a:gd name="T62" fmla="*/ 160 w 512"/>
                <a:gd name="T63" fmla="*/ 202 h 512"/>
                <a:gd name="T64" fmla="*/ 170 w 512"/>
                <a:gd name="T65" fmla="*/ 160 h 512"/>
                <a:gd name="T66" fmla="*/ 405 w 512"/>
                <a:gd name="T67"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138" y="330"/>
                  </a:moveTo>
                  <a:cubicBezTo>
                    <a:pt x="341" y="330"/>
                    <a:pt x="341" y="330"/>
                    <a:pt x="341" y="330"/>
                  </a:cubicBezTo>
                  <a:cubicBezTo>
                    <a:pt x="341" y="224"/>
                    <a:pt x="341" y="224"/>
                    <a:pt x="341" y="224"/>
                  </a:cubicBezTo>
                  <a:cubicBezTo>
                    <a:pt x="138" y="224"/>
                    <a:pt x="138" y="224"/>
                    <a:pt x="138" y="224"/>
                  </a:cubicBezTo>
                  <a:lnTo>
                    <a:pt x="138" y="330"/>
                  </a:lnTo>
                  <a:close/>
                  <a:moveTo>
                    <a:pt x="224" y="248"/>
                  </a:moveTo>
                  <a:cubicBezTo>
                    <a:pt x="228" y="245"/>
                    <a:pt x="233" y="243"/>
                    <a:pt x="240" y="242"/>
                  </a:cubicBezTo>
                  <a:cubicBezTo>
                    <a:pt x="240" y="234"/>
                    <a:pt x="240" y="234"/>
                    <a:pt x="240" y="234"/>
                  </a:cubicBezTo>
                  <a:cubicBezTo>
                    <a:pt x="247" y="234"/>
                    <a:pt x="247" y="234"/>
                    <a:pt x="247" y="234"/>
                  </a:cubicBezTo>
                  <a:cubicBezTo>
                    <a:pt x="247" y="242"/>
                    <a:pt x="247" y="242"/>
                    <a:pt x="247" y="242"/>
                  </a:cubicBezTo>
                  <a:cubicBezTo>
                    <a:pt x="255" y="242"/>
                    <a:pt x="262" y="244"/>
                    <a:pt x="268" y="247"/>
                  </a:cubicBezTo>
                  <a:cubicBezTo>
                    <a:pt x="264" y="259"/>
                    <a:pt x="264" y="259"/>
                    <a:pt x="264" y="259"/>
                  </a:cubicBezTo>
                  <a:cubicBezTo>
                    <a:pt x="258" y="256"/>
                    <a:pt x="253" y="255"/>
                    <a:pt x="247" y="255"/>
                  </a:cubicBezTo>
                  <a:cubicBezTo>
                    <a:pt x="247" y="255"/>
                    <a:pt x="246" y="254"/>
                    <a:pt x="244" y="254"/>
                  </a:cubicBezTo>
                  <a:cubicBezTo>
                    <a:pt x="242" y="254"/>
                    <a:pt x="240" y="255"/>
                    <a:pt x="240" y="255"/>
                  </a:cubicBezTo>
                  <a:cubicBezTo>
                    <a:pt x="236" y="255"/>
                    <a:pt x="234" y="257"/>
                    <a:pt x="234" y="260"/>
                  </a:cubicBezTo>
                  <a:cubicBezTo>
                    <a:pt x="234" y="262"/>
                    <a:pt x="234" y="263"/>
                    <a:pt x="235" y="264"/>
                  </a:cubicBezTo>
                  <a:cubicBezTo>
                    <a:pt x="236" y="265"/>
                    <a:pt x="238" y="266"/>
                    <a:pt x="240" y="267"/>
                  </a:cubicBezTo>
                  <a:cubicBezTo>
                    <a:pt x="247" y="270"/>
                    <a:pt x="247" y="270"/>
                    <a:pt x="247" y="270"/>
                  </a:cubicBezTo>
                  <a:cubicBezTo>
                    <a:pt x="254" y="272"/>
                    <a:pt x="259" y="274"/>
                    <a:pt x="261" y="276"/>
                  </a:cubicBezTo>
                  <a:cubicBezTo>
                    <a:pt x="264" y="278"/>
                    <a:pt x="266" y="280"/>
                    <a:pt x="268" y="282"/>
                  </a:cubicBezTo>
                  <a:cubicBezTo>
                    <a:pt x="269" y="285"/>
                    <a:pt x="269" y="287"/>
                    <a:pt x="269" y="290"/>
                  </a:cubicBezTo>
                  <a:cubicBezTo>
                    <a:pt x="269" y="296"/>
                    <a:pt x="268" y="300"/>
                    <a:pt x="264" y="303"/>
                  </a:cubicBezTo>
                  <a:cubicBezTo>
                    <a:pt x="260" y="307"/>
                    <a:pt x="254" y="309"/>
                    <a:pt x="247" y="309"/>
                  </a:cubicBezTo>
                  <a:cubicBezTo>
                    <a:pt x="247" y="320"/>
                    <a:pt x="247" y="320"/>
                    <a:pt x="247" y="320"/>
                  </a:cubicBezTo>
                  <a:cubicBezTo>
                    <a:pt x="240" y="320"/>
                    <a:pt x="240" y="320"/>
                    <a:pt x="240" y="320"/>
                  </a:cubicBezTo>
                  <a:cubicBezTo>
                    <a:pt x="240" y="309"/>
                    <a:pt x="240" y="309"/>
                    <a:pt x="240" y="309"/>
                  </a:cubicBezTo>
                  <a:cubicBezTo>
                    <a:pt x="232" y="309"/>
                    <a:pt x="225" y="308"/>
                    <a:pt x="218" y="305"/>
                  </a:cubicBezTo>
                  <a:cubicBezTo>
                    <a:pt x="218" y="292"/>
                    <a:pt x="218" y="292"/>
                    <a:pt x="218" y="292"/>
                  </a:cubicBezTo>
                  <a:cubicBezTo>
                    <a:pt x="221" y="293"/>
                    <a:pt x="225" y="294"/>
                    <a:pt x="229" y="295"/>
                  </a:cubicBezTo>
                  <a:cubicBezTo>
                    <a:pt x="233" y="297"/>
                    <a:pt x="237" y="297"/>
                    <a:pt x="240" y="297"/>
                  </a:cubicBezTo>
                  <a:cubicBezTo>
                    <a:pt x="240" y="297"/>
                    <a:pt x="242" y="297"/>
                    <a:pt x="244" y="297"/>
                  </a:cubicBezTo>
                  <a:cubicBezTo>
                    <a:pt x="246" y="297"/>
                    <a:pt x="247" y="297"/>
                    <a:pt x="247" y="297"/>
                  </a:cubicBezTo>
                  <a:cubicBezTo>
                    <a:pt x="252" y="296"/>
                    <a:pt x="254" y="294"/>
                    <a:pt x="254" y="291"/>
                  </a:cubicBezTo>
                  <a:cubicBezTo>
                    <a:pt x="254" y="290"/>
                    <a:pt x="254" y="288"/>
                    <a:pt x="252" y="287"/>
                  </a:cubicBezTo>
                  <a:cubicBezTo>
                    <a:pt x="251" y="286"/>
                    <a:pt x="250" y="285"/>
                    <a:pt x="247" y="284"/>
                  </a:cubicBezTo>
                  <a:cubicBezTo>
                    <a:pt x="240" y="282"/>
                    <a:pt x="240" y="282"/>
                    <a:pt x="240" y="282"/>
                  </a:cubicBezTo>
                  <a:cubicBezTo>
                    <a:pt x="237" y="280"/>
                    <a:pt x="237" y="280"/>
                    <a:pt x="237" y="280"/>
                  </a:cubicBezTo>
                  <a:cubicBezTo>
                    <a:pt x="230" y="278"/>
                    <a:pt x="225" y="275"/>
                    <a:pt x="222" y="272"/>
                  </a:cubicBezTo>
                  <a:cubicBezTo>
                    <a:pt x="220" y="269"/>
                    <a:pt x="218" y="265"/>
                    <a:pt x="218" y="260"/>
                  </a:cubicBezTo>
                  <a:cubicBezTo>
                    <a:pt x="218" y="255"/>
                    <a:pt x="220" y="251"/>
                    <a:pt x="224" y="248"/>
                  </a:cubicBezTo>
                  <a:close/>
                  <a:moveTo>
                    <a:pt x="181" y="181"/>
                  </a:moveTo>
                  <a:cubicBezTo>
                    <a:pt x="384" y="181"/>
                    <a:pt x="384" y="181"/>
                    <a:pt x="384" y="181"/>
                  </a:cubicBezTo>
                  <a:cubicBezTo>
                    <a:pt x="384" y="288"/>
                    <a:pt x="384" y="288"/>
                    <a:pt x="384" y="288"/>
                  </a:cubicBezTo>
                  <a:cubicBezTo>
                    <a:pt x="362" y="288"/>
                    <a:pt x="362" y="288"/>
                    <a:pt x="362" y="288"/>
                  </a:cubicBezTo>
                  <a:cubicBezTo>
                    <a:pt x="362" y="213"/>
                    <a:pt x="362" y="213"/>
                    <a:pt x="362" y="213"/>
                  </a:cubicBezTo>
                  <a:cubicBezTo>
                    <a:pt x="362" y="207"/>
                    <a:pt x="358" y="202"/>
                    <a:pt x="352" y="202"/>
                  </a:cubicBezTo>
                  <a:cubicBezTo>
                    <a:pt x="181" y="202"/>
                    <a:pt x="181" y="202"/>
                    <a:pt x="181" y="202"/>
                  </a:cubicBezTo>
                  <a:lnTo>
                    <a:pt x="181" y="181"/>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98"/>
                  </a:moveTo>
                  <a:cubicBezTo>
                    <a:pt x="405" y="304"/>
                    <a:pt x="400" y="309"/>
                    <a:pt x="394" y="309"/>
                  </a:cubicBezTo>
                  <a:cubicBezTo>
                    <a:pt x="362" y="309"/>
                    <a:pt x="362" y="309"/>
                    <a:pt x="362" y="309"/>
                  </a:cubicBezTo>
                  <a:cubicBezTo>
                    <a:pt x="362" y="341"/>
                    <a:pt x="362" y="341"/>
                    <a:pt x="362" y="341"/>
                  </a:cubicBezTo>
                  <a:cubicBezTo>
                    <a:pt x="362" y="347"/>
                    <a:pt x="358" y="352"/>
                    <a:pt x="352" y="352"/>
                  </a:cubicBezTo>
                  <a:cubicBezTo>
                    <a:pt x="128" y="352"/>
                    <a:pt x="128" y="352"/>
                    <a:pt x="128" y="352"/>
                  </a:cubicBezTo>
                  <a:cubicBezTo>
                    <a:pt x="122" y="352"/>
                    <a:pt x="117" y="347"/>
                    <a:pt x="117" y="341"/>
                  </a:cubicBezTo>
                  <a:cubicBezTo>
                    <a:pt x="117" y="213"/>
                    <a:pt x="117" y="213"/>
                    <a:pt x="117" y="213"/>
                  </a:cubicBezTo>
                  <a:cubicBezTo>
                    <a:pt x="117" y="207"/>
                    <a:pt x="122" y="202"/>
                    <a:pt x="128" y="202"/>
                  </a:cubicBezTo>
                  <a:cubicBezTo>
                    <a:pt x="160" y="202"/>
                    <a:pt x="160" y="202"/>
                    <a:pt x="160" y="202"/>
                  </a:cubicBezTo>
                  <a:cubicBezTo>
                    <a:pt x="160" y="170"/>
                    <a:pt x="160" y="170"/>
                    <a:pt x="160" y="170"/>
                  </a:cubicBezTo>
                  <a:cubicBezTo>
                    <a:pt x="160" y="164"/>
                    <a:pt x="164" y="160"/>
                    <a:pt x="170" y="160"/>
                  </a:cubicBezTo>
                  <a:cubicBezTo>
                    <a:pt x="394" y="160"/>
                    <a:pt x="394" y="160"/>
                    <a:pt x="394" y="160"/>
                  </a:cubicBezTo>
                  <a:cubicBezTo>
                    <a:pt x="400" y="160"/>
                    <a:pt x="405" y="164"/>
                    <a:pt x="405" y="170"/>
                  </a:cubicBezTo>
                  <a:lnTo>
                    <a:pt x="405" y="298"/>
                  </a:lnTo>
                  <a:close/>
                </a:path>
              </a:pathLst>
            </a:custGeom>
            <a:solidFill>
              <a:srgbClr val="134C6E"/>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11" name="Oval 10">
            <a:extLst>
              <a:ext uri="{FF2B5EF4-FFF2-40B4-BE49-F238E27FC236}">
                <a16:creationId xmlns:a16="http://schemas.microsoft.com/office/drawing/2014/main" id="{B7693BB2-6C6C-D622-751E-365888890AB4}"/>
              </a:ext>
            </a:extLst>
          </p:cNvPr>
          <p:cNvSpPr/>
          <p:nvPr/>
        </p:nvSpPr>
        <p:spPr>
          <a:xfrm>
            <a:off x="5537191" y="6041342"/>
            <a:ext cx="204788" cy="204788"/>
          </a:xfrm>
          <a:prstGeom prst="ellipse">
            <a:avLst/>
          </a:prstGeom>
          <a:solidFill>
            <a:srgbClr val="0A0A0A"/>
          </a:solidFill>
          <a:ln>
            <a:solidFill>
              <a:srgbClr val="0A0A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A85B00E-AF2F-1A7E-CD78-BE42C7AF78CD}"/>
              </a:ext>
            </a:extLst>
          </p:cNvPr>
          <p:cNvSpPr/>
          <p:nvPr/>
        </p:nvSpPr>
        <p:spPr>
          <a:xfrm>
            <a:off x="917792" y="6043022"/>
            <a:ext cx="204788" cy="204788"/>
          </a:xfrm>
          <a:prstGeom prst="ellipse">
            <a:avLst/>
          </a:prstGeom>
          <a:noFill/>
          <a:ln>
            <a:solidFill>
              <a:srgbClr val="0A0A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73271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38F4D9C-DB45-A30A-A167-F9CA725EC78A}"/>
              </a:ext>
            </a:extLst>
          </p:cNvPr>
          <p:cNvSpPr>
            <a:spLocks noGrp="1"/>
          </p:cNvSpPr>
          <p:nvPr>
            <p:ph type="body" sz="quarter" idx="13"/>
          </p:nvPr>
        </p:nvSpPr>
        <p:spPr/>
        <p:txBody>
          <a:bodyPr>
            <a:normAutofit lnSpcReduction="10000"/>
          </a:bodyPr>
          <a:lstStyle/>
          <a:p>
            <a:r>
              <a:rPr lang="en-US">
                <a:solidFill>
                  <a:srgbClr val="043D70"/>
                </a:solidFill>
              </a:rPr>
              <a:t>Process Review</a:t>
            </a:r>
          </a:p>
        </p:txBody>
      </p:sp>
      <p:sp>
        <p:nvSpPr>
          <p:cNvPr id="2" name="Text Placeholder 1">
            <a:extLst>
              <a:ext uri="{FF2B5EF4-FFF2-40B4-BE49-F238E27FC236}">
                <a16:creationId xmlns:a16="http://schemas.microsoft.com/office/drawing/2014/main" id="{8246CE36-F4CA-FE69-4AA1-3D7825947B65}"/>
              </a:ext>
            </a:extLst>
          </p:cNvPr>
          <p:cNvSpPr>
            <a:spLocks noGrp="1"/>
          </p:cNvSpPr>
          <p:nvPr>
            <p:ph type="body" sz="quarter" idx="14"/>
          </p:nvPr>
        </p:nvSpPr>
        <p:spPr>
          <a:xfrm>
            <a:off x="463295" y="1050544"/>
            <a:ext cx="11370742" cy="453696"/>
          </a:xfrm>
        </p:spPr>
        <p:txBody>
          <a:bodyPr/>
          <a:lstStyle/>
          <a:p>
            <a:r>
              <a:rPr kumimoji="0" lang="en-US" b="0" i="0" u="none" strike="noStrike" kern="1200" cap="none" spc="0" normalizeH="0" baseline="0" noProof="0">
                <a:ln>
                  <a:noFill/>
                </a:ln>
                <a:solidFill>
                  <a:srgbClr val="0A0A0A"/>
                </a:solidFill>
                <a:effectLst/>
                <a:uLnTx/>
                <a:uFillTx/>
                <a:latin typeface="+mn-lt"/>
                <a:ea typeface="Calibri" panose="020F0502020204030204" pitchFamily="34" charset="0"/>
                <a:cs typeface="Times New Roman" panose="02020603050405020304" pitchFamily="18" charset="0"/>
              </a:rPr>
              <a:t>Deloitte identified leading practices for the State to improve its recruiting, hiring, and classification processes and the employee experience.</a:t>
            </a:r>
            <a:endParaRPr lang="en-US">
              <a:latin typeface="+mn-lt"/>
              <a:ea typeface="Open Sans Light" panose="020B0306030504020204" pitchFamily="34" charset="0"/>
              <a:cs typeface="Open Sans Light" panose="020B0306030504020204" pitchFamily="34" charset="0"/>
            </a:endParaRPr>
          </a:p>
        </p:txBody>
      </p:sp>
      <p:sp>
        <p:nvSpPr>
          <p:cNvPr id="3" name="Text Placeholder 2">
            <a:extLst>
              <a:ext uri="{FF2B5EF4-FFF2-40B4-BE49-F238E27FC236}">
                <a16:creationId xmlns:a16="http://schemas.microsoft.com/office/drawing/2014/main" id="{60B154C7-2979-A5B1-B6D7-9E3B6F18217B}"/>
              </a:ext>
            </a:extLst>
          </p:cNvPr>
          <p:cNvSpPr>
            <a:spLocks noGrp="1"/>
          </p:cNvSpPr>
          <p:nvPr>
            <p:ph type="body" sz="quarter" idx="16"/>
          </p:nvPr>
        </p:nvSpPr>
        <p:spPr/>
        <p:txBody>
          <a:bodyPr/>
          <a:lstStyle/>
          <a:p>
            <a:r>
              <a:rPr lang="en-US" dirty="0"/>
              <a:t>A2: Process Review</a:t>
            </a:r>
          </a:p>
          <a:p>
            <a:endParaRPr lang="en-US" dirty="0"/>
          </a:p>
        </p:txBody>
      </p:sp>
      <p:sp>
        <p:nvSpPr>
          <p:cNvPr id="4" name="TextBox 3">
            <a:extLst>
              <a:ext uri="{FF2B5EF4-FFF2-40B4-BE49-F238E27FC236}">
                <a16:creationId xmlns:a16="http://schemas.microsoft.com/office/drawing/2014/main" id="{A0893D64-E470-BAE1-F83C-197024329634}"/>
              </a:ext>
            </a:extLst>
          </p:cNvPr>
          <p:cNvSpPr txBox="1"/>
          <p:nvPr/>
        </p:nvSpPr>
        <p:spPr>
          <a:xfrm>
            <a:off x="6238875" y="1473639"/>
            <a:ext cx="5583482" cy="307777"/>
          </a:xfrm>
          <a:prstGeom prst="rect">
            <a:avLst/>
          </a:prstGeom>
          <a:solidFill>
            <a:srgbClr val="134C6E"/>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Pct val="100000"/>
              <a:buFontTx/>
              <a:buNone/>
              <a:tabLst/>
              <a:defRPr/>
            </a:pPr>
            <a:r>
              <a:rPr lang="en-US" sz="1400" b="1">
                <a:solidFill>
                  <a:schemeClr val="lt1"/>
                </a:solidFill>
                <a:latin typeface="+mj-lt"/>
              </a:rPr>
              <a:t>Key Takeaways</a:t>
            </a:r>
            <a:endParaRPr kumimoji="0" lang="en-US" sz="1400" b="1" i="0" u="none" strike="noStrike" kern="0" cap="none" spc="300" normalizeH="0" baseline="0" noProof="0">
              <a:ln>
                <a:noFill/>
              </a:ln>
              <a:solidFill>
                <a:srgbClr val="FFFFFF"/>
              </a:solidFill>
              <a:effectLst/>
              <a:uLnTx/>
              <a:uFillTx/>
              <a:latin typeface="+mj-lt"/>
              <a:ea typeface="Open Sans" panose="020B0606030504020204" pitchFamily="34" charset="0"/>
              <a:cs typeface="Open Sans" panose="020B0606030504020204" pitchFamily="34" charset="0"/>
            </a:endParaRPr>
          </a:p>
        </p:txBody>
      </p:sp>
      <p:sp>
        <p:nvSpPr>
          <p:cNvPr id="22" name="Rectangle: Rounded Corners 5">
            <a:extLst>
              <a:ext uri="{FF2B5EF4-FFF2-40B4-BE49-F238E27FC236}">
                <a16:creationId xmlns:a16="http://schemas.microsoft.com/office/drawing/2014/main" id="{23563B79-D240-B689-0C22-F5298C01010F}"/>
              </a:ext>
            </a:extLst>
          </p:cNvPr>
          <p:cNvSpPr/>
          <p:nvPr/>
        </p:nvSpPr>
        <p:spPr bwMode="gray">
          <a:xfrm>
            <a:off x="7402592" y="1957936"/>
            <a:ext cx="4338303" cy="394972"/>
          </a:xfrm>
          <a:prstGeom prst="rect">
            <a:avLst/>
          </a:prstGeom>
          <a:noFill/>
          <a:ln w="38100" algn="ctr">
            <a:noFill/>
            <a:miter lim="800000"/>
            <a:headEnd/>
            <a:tailEnd/>
          </a:ln>
        </p:spPr>
        <p:txBody>
          <a:bodyPr wrap="square" lIns="0" tIns="0" rIns="0" bIns="0" rtlCol="0" anchor="t"/>
          <a:lstStyle/>
          <a:p>
            <a:pPr marL="0" marR="0" lvl="1" defTabSz="914400" rtl="0" eaLnBrk="1" fontAlgn="auto" latinLnBrk="0" hangingPunct="1">
              <a:spcBef>
                <a:spcPts val="0"/>
              </a:spcBef>
              <a:spcAft>
                <a:spcPts val="1600"/>
              </a:spcAft>
              <a:buClrTx/>
              <a:buSzPct val="100000"/>
              <a:tabLst/>
              <a:defRPr/>
            </a:pPr>
            <a:r>
              <a:rPr kumimoji="0" lang="en-US" sz="1600" b="1" i="0" u="none" strike="noStrike" kern="1200" cap="none" spc="0" normalizeH="0" baseline="0" noProof="0">
                <a:ln>
                  <a:noFill/>
                </a:ln>
                <a:solidFill>
                  <a:srgbClr val="134C6E"/>
                </a:solidFill>
                <a:effectLst/>
                <a:uLnTx/>
                <a:uFillTx/>
                <a:ea typeface="Open Sans" panose="020B0606030504020204" pitchFamily="34" charset="0"/>
                <a:cs typeface="Open Sans" panose="020B0606030504020204" pitchFamily="34" charset="0"/>
              </a:rPr>
              <a:t>Processes &amp; Communication:</a:t>
            </a:r>
            <a:r>
              <a:rPr kumimoji="0" lang="en-US" sz="1600" b="0" i="0" u="none" strike="noStrike" kern="120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 Lack of transparency &amp; prolonged hiring times </a:t>
            </a:r>
            <a:endParaRPr kumimoji="0" lang="en-US" sz="1600" b="1" i="0" u="none" strike="noStrike" kern="1200" cap="none" spc="0" normalizeH="0" baseline="0" noProof="0">
              <a:ln>
                <a:noFill/>
              </a:ln>
              <a:solidFill>
                <a:prstClr val="black"/>
              </a:solidFill>
              <a:effectLst/>
              <a:uLnTx/>
              <a:uFillTx/>
              <a:ea typeface="Open Sans" panose="020B0606030504020204" pitchFamily="34" charset="0"/>
              <a:cs typeface="Open Sans" panose="020B0606030504020204" pitchFamily="34" charset="0"/>
            </a:endParaRPr>
          </a:p>
        </p:txBody>
      </p:sp>
      <p:sp>
        <p:nvSpPr>
          <p:cNvPr id="71" name="Rectangle: Rounded Corners 5">
            <a:extLst>
              <a:ext uri="{FF2B5EF4-FFF2-40B4-BE49-F238E27FC236}">
                <a16:creationId xmlns:a16="http://schemas.microsoft.com/office/drawing/2014/main" id="{078FE116-9F98-4B68-5F27-EB6543436A88}"/>
              </a:ext>
            </a:extLst>
          </p:cNvPr>
          <p:cNvSpPr/>
          <p:nvPr/>
        </p:nvSpPr>
        <p:spPr bwMode="gray">
          <a:xfrm>
            <a:off x="7402592" y="2630305"/>
            <a:ext cx="4338303" cy="726920"/>
          </a:xfrm>
          <a:prstGeom prst="rect">
            <a:avLst/>
          </a:prstGeom>
          <a:noFill/>
          <a:ln w="38100" algn="ctr">
            <a:noFill/>
            <a:miter lim="800000"/>
            <a:headEnd/>
            <a:tailEnd/>
          </a:ln>
        </p:spPr>
        <p:txBody>
          <a:bodyPr wrap="square" lIns="0" tIns="0" rIns="0" bIns="0" rtlCol="0" anchor="t"/>
          <a:lstStyle/>
          <a:p>
            <a:pPr marL="0" marR="0" lvl="1" defTabSz="914400" rtl="0" eaLnBrk="1" fontAlgn="auto" latinLnBrk="0" hangingPunct="1">
              <a:spcBef>
                <a:spcPts val="0"/>
              </a:spcBef>
              <a:spcAft>
                <a:spcPts val="1600"/>
              </a:spcAft>
              <a:buClrTx/>
              <a:buSzPct val="100000"/>
              <a:tabLst/>
              <a:defRPr/>
            </a:pPr>
            <a:r>
              <a:rPr kumimoji="0" lang="en-US" sz="1600" b="1" i="0" u="none" strike="noStrike" kern="1200" cap="none" spc="0" normalizeH="0" baseline="0" noProof="0">
                <a:ln>
                  <a:noFill/>
                </a:ln>
                <a:solidFill>
                  <a:srgbClr val="134C6E"/>
                </a:solidFill>
                <a:effectLst/>
                <a:uLnTx/>
                <a:uFillTx/>
                <a:ea typeface="Open Sans" panose="020B0606030504020204" pitchFamily="34" charset="0"/>
                <a:cs typeface="Open Sans" panose="020B0606030504020204" pitchFamily="34" charset="0"/>
              </a:rPr>
              <a:t>Compensation &amp; Agency </a:t>
            </a:r>
            <a:r>
              <a:rPr lang="en-US" sz="1600" b="1">
                <a:solidFill>
                  <a:srgbClr val="134C6E"/>
                </a:solidFill>
                <a:ea typeface="Open Sans" panose="020B0606030504020204" pitchFamily="34" charset="0"/>
                <a:cs typeface="Open Sans" panose="020B0606030504020204" pitchFamily="34" charset="0"/>
              </a:rPr>
              <a:t>B</a:t>
            </a:r>
            <a:r>
              <a:rPr kumimoji="0" lang="en-US" sz="1600" b="1" i="0" u="none" strike="noStrike" kern="1200" cap="none" spc="0" normalizeH="0" baseline="0" noProof="0" err="1">
                <a:ln>
                  <a:noFill/>
                </a:ln>
                <a:solidFill>
                  <a:srgbClr val="134C6E"/>
                </a:solidFill>
                <a:effectLst/>
                <a:uLnTx/>
                <a:uFillTx/>
                <a:ea typeface="Open Sans" panose="020B0606030504020204" pitchFamily="34" charset="0"/>
                <a:cs typeface="Open Sans" panose="020B0606030504020204" pitchFamily="34" charset="0"/>
              </a:rPr>
              <a:t>udget</a:t>
            </a:r>
            <a:r>
              <a:rPr kumimoji="0" lang="en-US" sz="1600" b="1" i="0" u="none" strike="noStrike" kern="1200" cap="none" spc="0" normalizeH="0" baseline="0" noProof="0">
                <a:ln>
                  <a:noFill/>
                </a:ln>
                <a:solidFill>
                  <a:srgbClr val="134C6E"/>
                </a:solidFill>
                <a:effectLst/>
                <a:uLnTx/>
                <a:uFillTx/>
                <a:ea typeface="Open Sans" panose="020B0606030504020204" pitchFamily="34" charset="0"/>
                <a:cs typeface="Open Sans" panose="020B0606030504020204" pitchFamily="34" charset="0"/>
              </a:rPr>
              <a:t>:</a:t>
            </a:r>
            <a:r>
              <a:rPr kumimoji="0" lang="en-US" sz="1600" b="0" i="0" u="none" strike="noStrike" kern="120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 High vacancy rates, low morale, &amp; reduced capacity to retain a skilled workforce</a:t>
            </a:r>
            <a:endParaRPr kumimoji="0" lang="en-US" sz="1600" b="1" i="0" u="none" strike="noStrike" kern="1200" cap="none" spc="0" normalizeH="0" baseline="0" noProof="0">
              <a:ln>
                <a:noFill/>
              </a:ln>
              <a:solidFill>
                <a:prstClr val="black"/>
              </a:solidFill>
              <a:effectLst/>
              <a:uLnTx/>
              <a:uFillTx/>
              <a:ea typeface="Open Sans" panose="020B0606030504020204" pitchFamily="34" charset="0"/>
              <a:cs typeface="Open Sans" panose="020B0606030504020204" pitchFamily="34" charset="0"/>
            </a:endParaRPr>
          </a:p>
        </p:txBody>
      </p:sp>
      <p:sp>
        <p:nvSpPr>
          <p:cNvPr id="72" name="Rectangle: Rounded Corners 5">
            <a:extLst>
              <a:ext uri="{FF2B5EF4-FFF2-40B4-BE49-F238E27FC236}">
                <a16:creationId xmlns:a16="http://schemas.microsoft.com/office/drawing/2014/main" id="{D31862E9-E2DA-9C36-C6E6-09AC3EF61BC9}"/>
              </a:ext>
            </a:extLst>
          </p:cNvPr>
          <p:cNvSpPr/>
          <p:nvPr/>
        </p:nvSpPr>
        <p:spPr bwMode="gray">
          <a:xfrm>
            <a:off x="7402592" y="3457525"/>
            <a:ext cx="4338303" cy="394972"/>
          </a:xfrm>
          <a:prstGeom prst="rect">
            <a:avLst/>
          </a:prstGeom>
          <a:noFill/>
          <a:ln w="38100" algn="ctr">
            <a:noFill/>
            <a:miter lim="800000"/>
            <a:headEnd/>
            <a:tailEnd/>
          </a:ln>
        </p:spPr>
        <p:txBody>
          <a:bodyPr wrap="square" lIns="0" tIns="0" rIns="0" bIns="0" rtlCol="0" anchor="t"/>
          <a:lstStyle/>
          <a:p>
            <a:pPr marL="0" marR="0" lvl="1" defTabSz="914400" rtl="0" eaLnBrk="1" fontAlgn="auto" latinLnBrk="0" hangingPunct="1">
              <a:spcBef>
                <a:spcPts val="0"/>
              </a:spcBef>
              <a:spcAft>
                <a:spcPts val="1600"/>
              </a:spcAft>
              <a:buClrTx/>
              <a:buSzPct val="100000"/>
              <a:tabLst/>
              <a:defRPr/>
            </a:pPr>
            <a:r>
              <a:rPr kumimoji="0" lang="en-US" sz="1600" b="1" i="0" u="none" strike="noStrike" kern="1200" cap="none" spc="0" normalizeH="0" baseline="0" noProof="0">
                <a:ln>
                  <a:noFill/>
                </a:ln>
                <a:solidFill>
                  <a:srgbClr val="134C6E"/>
                </a:solidFill>
                <a:effectLst/>
                <a:uLnTx/>
                <a:uFillTx/>
                <a:ea typeface="Open Sans" panose="020B0606030504020204" pitchFamily="34" charset="0"/>
                <a:cs typeface="Open Sans" panose="020B0606030504020204" pitchFamily="34" charset="0"/>
              </a:rPr>
              <a:t>Recruiting:</a:t>
            </a:r>
            <a:r>
              <a:rPr kumimoji="0" lang="en-US" sz="1600" b="0" i="0" u="none" strike="noStrike" kern="120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 Inefficient job advertising, low outreach, &amp; limited external engagement</a:t>
            </a:r>
            <a:endParaRPr kumimoji="0" lang="en-US" sz="1600" b="1" i="0" u="none" strike="noStrike" kern="1200" cap="none" spc="0" normalizeH="0" baseline="0" noProof="0">
              <a:ln>
                <a:noFill/>
              </a:ln>
              <a:solidFill>
                <a:prstClr val="black"/>
              </a:solidFill>
              <a:effectLst/>
              <a:uLnTx/>
              <a:uFillTx/>
              <a:ea typeface="Open Sans" panose="020B0606030504020204" pitchFamily="34" charset="0"/>
              <a:cs typeface="Open Sans" panose="020B0606030504020204" pitchFamily="34" charset="0"/>
            </a:endParaRPr>
          </a:p>
        </p:txBody>
      </p:sp>
      <p:sp>
        <p:nvSpPr>
          <p:cNvPr id="73" name="Rectangle: Rounded Corners 5">
            <a:extLst>
              <a:ext uri="{FF2B5EF4-FFF2-40B4-BE49-F238E27FC236}">
                <a16:creationId xmlns:a16="http://schemas.microsoft.com/office/drawing/2014/main" id="{0252A7BF-5685-165A-EF9C-E3603FECC4EA}"/>
              </a:ext>
            </a:extLst>
          </p:cNvPr>
          <p:cNvSpPr/>
          <p:nvPr/>
        </p:nvSpPr>
        <p:spPr bwMode="gray">
          <a:xfrm>
            <a:off x="7402592" y="4198718"/>
            <a:ext cx="4338303" cy="394972"/>
          </a:xfrm>
          <a:prstGeom prst="rect">
            <a:avLst/>
          </a:prstGeom>
          <a:noFill/>
          <a:ln w="38100" algn="ctr">
            <a:noFill/>
            <a:miter lim="800000"/>
            <a:headEnd/>
            <a:tailEnd/>
          </a:ln>
        </p:spPr>
        <p:txBody>
          <a:bodyPr wrap="square" lIns="0" tIns="0" rIns="0" bIns="0" rtlCol="0" anchor="t"/>
          <a:lstStyle/>
          <a:p>
            <a:pPr marL="0" marR="0" lvl="1" defTabSz="914400" rtl="0" eaLnBrk="1" fontAlgn="auto" latinLnBrk="0" hangingPunct="1">
              <a:spcBef>
                <a:spcPts val="0"/>
              </a:spcBef>
              <a:spcAft>
                <a:spcPts val="1600"/>
              </a:spcAft>
              <a:buClrTx/>
              <a:buSzPct val="100000"/>
              <a:tabLst/>
              <a:defRPr/>
            </a:pPr>
            <a:r>
              <a:rPr kumimoji="0" lang="en-US" sz="1600" b="1" i="0" u="none" strike="noStrike" kern="1200" cap="none" spc="0" normalizeH="0" baseline="0" noProof="0">
                <a:ln>
                  <a:noFill/>
                </a:ln>
                <a:solidFill>
                  <a:srgbClr val="134C6E"/>
                </a:solidFill>
                <a:effectLst/>
                <a:uLnTx/>
                <a:uFillTx/>
                <a:ea typeface="Open Sans" panose="020B0606030504020204" pitchFamily="34" charset="0"/>
                <a:cs typeface="Open Sans" panose="020B0606030504020204" pitchFamily="34" charset="0"/>
              </a:rPr>
              <a:t>Policies:</a:t>
            </a:r>
            <a:r>
              <a:rPr kumimoji="0" lang="en-US" sz="1600" b="0" i="0" u="none" strike="noStrike" kern="120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 Strict minimum qualifications &amp; complex recruitment forms</a:t>
            </a:r>
            <a:endParaRPr kumimoji="0" lang="en-US" sz="1600" b="1" i="0" u="none" strike="noStrike" kern="1200" cap="none" spc="0" normalizeH="0" baseline="0" noProof="0">
              <a:ln>
                <a:noFill/>
              </a:ln>
              <a:solidFill>
                <a:prstClr val="black"/>
              </a:solidFill>
              <a:effectLst/>
              <a:uLnTx/>
              <a:uFillTx/>
              <a:ea typeface="Open Sans" panose="020B0606030504020204" pitchFamily="34" charset="0"/>
              <a:cs typeface="Open Sans" panose="020B0606030504020204" pitchFamily="34" charset="0"/>
            </a:endParaRPr>
          </a:p>
        </p:txBody>
      </p:sp>
      <p:sp>
        <p:nvSpPr>
          <p:cNvPr id="74" name="Rectangle: Rounded Corners 5">
            <a:extLst>
              <a:ext uri="{FF2B5EF4-FFF2-40B4-BE49-F238E27FC236}">
                <a16:creationId xmlns:a16="http://schemas.microsoft.com/office/drawing/2014/main" id="{8CE13DAA-09F9-B4BC-2840-6D8B02F4AE82}"/>
              </a:ext>
            </a:extLst>
          </p:cNvPr>
          <p:cNvSpPr/>
          <p:nvPr/>
        </p:nvSpPr>
        <p:spPr bwMode="gray">
          <a:xfrm>
            <a:off x="7402592" y="4967286"/>
            <a:ext cx="4338303" cy="394972"/>
          </a:xfrm>
          <a:prstGeom prst="rect">
            <a:avLst/>
          </a:prstGeom>
          <a:noFill/>
          <a:ln w="38100" algn="ctr">
            <a:noFill/>
            <a:miter lim="800000"/>
            <a:headEnd/>
            <a:tailEnd/>
          </a:ln>
        </p:spPr>
        <p:txBody>
          <a:bodyPr wrap="square" lIns="0" tIns="0" rIns="0" bIns="0" rtlCol="0" anchor="t"/>
          <a:lstStyle/>
          <a:p>
            <a:pPr marL="0" marR="0" lvl="1" defTabSz="914400" rtl="0" eaLnBrk="1" fontAlgn="auto" latinLnBrk="0" hangingPunct="1">
              <a:spcBef>
                <a:spcPts val="0"/>
              </a:spcBef>
              <a:spcAft>
                <a:spcPts val="1600"/>
              </a:spcAft>
              <a:buClrTx/>
              <a:buSzPct val="100000"/>
              <a:tabLst/>
              <a:defRPr/>
            </a:pPr>
            <a:r>
              <a:rPr kumimoji="0" lang="en-US" sz="1600" b="1" i="0" u="none" strike="noStrike" kern="1200" cap="none" spc="0" normalizeH="0" baseline="0" noProof="0">
                <a:ln>
                  <a:noFill/>
                </a:ln>
                <a:solidFill>
                  <a:srgbClr val="134C6E"/>
                </a:solidFill>
                <a:effectLst/>
                <a:uLnTx/>
                <a:uFillTx/>
                <a:ea typeface="Open Sans" panose="020B0606030504020204" pitchFamily="34" charset="0"/>
                <a:cs typeface="Open Sans" panose="020B0606030504020204" pitchFamily="34" charset="0"/>
              </a:rPr>
              <a:t>Career Mobility:</a:t>
            </a:r>
            <a:r>
              <a:rPr kumimoji="0" lang="en-US" sz="1600" b="0" i="0" u="none" strike="noStrike" kern="120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 Limited mobility &amp; unclear professional development pathways</a:t>
            </a:r>
            <a:endParaRPr kumimoji="0" lang="en-US" sz="1600" b="1" i="0" u="none" strike="noStrike" kern="1200" cap="none" spc="0" normalizeH="0" baseline="0" noProof="0">
              <a:ln>
                <a:noFill/>
              </a:ln>
              <a:solidFill>
                <a:prstClr val="black"/>
              </a:solidFill>
              <a:effectLst/>
              <a:uLnTx/>
              <a:uFillTx/>
              <a:ea typeface="Open Sans" panose="020B0606030504020204" pitchFamily="34" charset="0"/>
              <a:cs typeface="Open Sans" panose="020B0606030504020204" pitchFamily="34" charset="0"/>
            </a:endParaRPr>
          </a:p>
        </p:txBody>
      </p:sp>
      <p:sp>
        <p:nvSpPr>
          <p:cNvPr id="75" name="Rectangle: Rounded Corners 5">
            <a:extLst>
              <a:ext uri="{FF2B5EF4-FFF2-40B4-BE49-F238E27FC236}">
                <a16:creationId xmlns:a16="http://schemas.microsoft.com/office/drawing/2014/main" id="{EA29E34A-5307-CE7A-0D75-F1CD9C66EEEE}"/>
              </a:ext>
            </a:extLst>
          </p:cNvPr>
          <p:cNvSpPr/>
          <p:nvPr/>
        </p:nvSpPr>
        <p:spPr bwMode="gray">
          <a:xfrm>
            <a:off x="7402592" y="5699738"/>
            <a:ext cx="4338303" cy="394972"/>
          </a:xfrm>
          <a:prstGeom prst="rect">
            <a:avLst/>
          </a:prstGeom>
          <a:noFill/>
          <a:ln w="38100" algn="ctr">
            <a:noFill/>
            <a:miter lim="800000"/>
            <a:headEnd/>
            <a:tailEnd/>
          </a:ln>
        </p:spPr>
        <p:txBody>
          <a:bodyPr wrap="square" lIns="0" tIns="0" rIns="0" bIns="0" rtlCol="0" anchor="t"/>
          <a:lstStyle/>
          <a:p>
            <a:pPr marL="0" marR="0" lvl="1" defTabSz="914400" rtl="0" eaLnBrk="1" fontAlgn="auto" latinLnBrk="0" hangingPunct="1">
              <a:spcBef>
                <a:spcPts val="0"/>
              </a:spcBef>
              <a:spcAft>
                <a:spcPts val="1600"/>
              </a:spcAft>
              <a:buClrTx/>
              <a:buSzPct val="100000"/>
              <a:tabLst/>
              <a:defRPr/>
            </a:pPr>
            <a:r>
              <a:rPr kumimoji="0" lang="en-US" sz="1600" b="1" i="0" u="none" strike="noStrike" kern="1200" cap="none" spc="0" normalizeH="0" baseline="0" noProof="0">
                <a:ln>
                  <a:noFill/>
                </a:ln>
                <a:solidFill>
                  <a:srgbClr val="134C6E"/>
                </a:solidFill>
                <a:effectLst/>
                <a:uLnTx/>
                <a:uFillTx/>
                <a:ea typeface="Open Sans" panose="020B0606030504020204" pitchFamily="34" charset="0"/>
                <a:cs typeface="Open Sans" panose="020B0606030504020204" pitchFamily="34" charset="0"/>
              </a:rPr>
              <a:t>Technology:</a:t>
            </a:r>
            <a:r>
              <a:rPr kumimoji="0" lang="en-US" sz="1600" b="0" i="0" u="none" strike="noStrike" kern="120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 Lack of automation &amp; advanced tracking</a:t>
            </a:r>
            <a:endParaRPr kumimoji="0" lang="en-US" sz="1600" b="1" i="0" u="none" strike="noStrike" kern="1200" cap="none" spc="0" normalizeH="0" baseline="0" noProof="0">
              <a:ln>
                <a:noFill/>
              </a:ln>
              <a:solidFill>
                <a:prstClr val="black"/>
              </a:solidFill>
              <a:effectLst/>
              <a:uLnTx/>
              <a:uFillTx/>
              <a:ea typeface="Open Sans" panose="020B0606030504020204" pitchFamily="34" charset="0"/>
              <a:cs typeface="Open Sans" panose="020B0606030504020204" pitchFamily="34" charset="0"/>
            </a:endParaRPr>
          </a:p>
        </p:txBody>
      </p:sp>
      <p:sp>
        <p:nvSpPr>
          <p:cNvPr id="80" name="Charts_Fill_6">
            <a:extLst>
              <a:ext uri="{FF2B5EF4-FFF2-40B4-BE49-F238E27FC236}">
                <a16:creationId xmlns:a16="http://schemas.microsoft.com/office/drawing/2014/main" id="{31FA20DF-C566-1E6A-E984-9C4CD62B4EAE}"/>
              </a:ext>
            </a:extLst>
          </p:cNvPr>
          <p:cNvSpPr>
            <a:spLocks noChangeAspect="1" noEditPoints="1"/>
          </p:cNvSpPr>
          <p:nvPr/>
        </p:nvSpPr>
        <p:spPr bwMode="auto">
          <a:xfrm>
            <a:off x="6631549" y="1957935"/>
            <a:ext cx="503603" cy="503603"/>
          </a:xfrm>
          <a:custGeom>
            <a:avLst/>
            <a:gdLst>
              <a:gd name="T0" fmla="*/ 309 w 512"/>
              <a:gd name="T1" fmla="*/ 320 h 512"/>
              <a:gd name="T2" fmla="*/ 288 w 512"/>
              <a:gd name="T3" fmla="*/ 341 h 512"/>
              <a:gd name="T4" fmla="*/ 266 w 512"/>
              <a:gd name="T5" fmla="*/ 320 h 512"/>
              <a:gd name="T6" fmla="*/ 288 w 512"/>
              <a:gd name="T7" fmla="*/ 298 h 512"/>
              <a:gd name="T8" fmla="*/ 309 w 512"/>
              <a:gd name="T9" fmla="*/ 320 h 512"/>
              <a:gd name="T10" fmla="*/ 213 w 512"/>
              <a:gd name="T11" fmla="*/ 160 h 512"/>
              <a:gd name="T12" fmla="*/ 192 w 512"/>
              <a:gd name="T13" fmla="*/ 181 h 512"/>
              <a:gd name="T14" fmla="*/ 213 w 512"/>
              <a:gd name="T15" fmla="*/ 202 h 512"/>
              <a:gd name="T16" fmla="*/ 234 w 512"/>
              <a:gd name="T17" fmla="*/ 181 h 512"/>
              <a:gd name="T18" fmla="*/ 213 w 512"/>
              <a:gd name="T19" fmla="*/ 160 h 512"/>
              <a:gd name="T20" fmla="*/ 138 w 512"/>
              <a:gd name="T21" fmla="*/ 298 h 512"/>
              <a:gd name="T22" fmla="*/ 117 w 512"/>
              <a:gd name="T23" fmla="*/ 320 h 512"/>
              <a:gd name="T24" fmla="*/ 138 w 512"/>
              <a:gd name="T25" fmla="*/ 341 h 512"/>
              <a:gd name="T26" fmla="*/ 160 w 512"/>
              <a:gd name="T27" fmla="*/ 320 h 512"/>
              <a:gd name="T28" fmla="*/ 138 w 512"/>
              <a:gd name="T29" fmla="*/ 298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6 w 512"/>
              <a:gd name="T41" fmla="*/ 181 h 512"/>
              <a:gd name="T42" fmla="*/ 373 w 512"/>
              <a:gd name="T43" fmla="*/ 138 h 512"/>
              <a:gd name="T44" fmla="*/ 330 w 512"/>
              <a:gd name="T45" fmla="*/ 181 h 512"/>
              <a:gd name="T46" fmla="*/ 342 w 512"/>
              <a:gd name="T47" fmla="*/ 211 h 512"/>
              <a:gd name="T48" fmla="*/ 300 w 512"/>
              <a:gd name="T49" fmla="*/ 279 h 512"/>
              <a:gd name="T50" fmla="*/ 288 w 512"/>
              <a:gd name="T51" fmla="*/ 277 h 512"/>
              <a:gd name="T52" fmla="*/ 278 w 512"/>
              <a:gd name="T53" fmla="*/ 278 h 512"/>
              <a:gd name="T54" fmla="*/ 242 w 512"/>
              <a:gd name="T55" fmla="*/ 212 h 512"/>
              <a:gd name="T56" fmla="*/ 256 w 512"/>
              <a:gd name="T57" fmla="*/ 181 h 512"/>
              <a:gd name="T58" fmla="*/ 213 w 512"/>
              <a:gd name="T59" fmla="*/ 138 h 512"/>
              <a:gd name="T60" fmla="*/ 170 w 512"/>
              <a:gd name="T61" fmla="*/ 181 h 512"/>
              <a:gd name="T62" fmla="*/ 184 w 512"/>
              <a:gd name="T63" fmla="*/ 212 h 512"/>
              <a:gd name="T64" fmla="*/ 148 w 512"/>
              <a:gd name="T65" fmla="*/ 278 h 512"/>
              <a:gd name="T66" fmla="*/ 138 w 512"/>
              <a:gd name="T67" fmla="*/ 277 h 512"/>
              <a:gd name="T68" fmla="*/ 96 w 512"/>
              <a:gd name="T69" fmla="*/ 320 h 512"/>
              <a:gd name="T70" fmla="*/ 138 w 512"/>
              <a:gd name="T71" fmla="*/ 362 h 512"/>
              <a:gd name="T72" fmla="*/ 181 w 512"/>
              <a:gd name="T73" fmla="*/ 320 h 512"/>
              <a:gd name="T74" fmla="*/ 167 w 512"/>
              <a:gd name="T75" fmla="*/ 288 h 512"/>
              <a:gd name="T76" fmla="*/ 203 w 512"/>
              <a:gd name="T77" fmla="*/ 222 h 512"/>
              <a:gd name="T78" fmla="*/ 213 w 512"/>
              <a:gd name="T79" fmla="*/ 224 h 512"/>
              <a:gd name="T80" fmla="*/ 223 w 512"/>
              <a:gd name="T81" fmla="*/ 222 h 512"/>
              <a:gd name="T82" fmla="*/ 259 w 512"/>
              <a:gd name="T83" fmla="*/ 288 h 512"/>
              <a:gd name="T84" fmla="*/ 245 w 512"/>
              <a:gd name="T85" fmla="*/ 320 h 512"/>
              <a:gd name="T86" fmla="*/ 288 w 512"/>
              <a:gd name="T87" fmla="*/ 362 h 512"/>
              <a:gd name="T88" fmla="*/ 330 w 512"/>
              <a:gd name="T89" fmla="*/ 320 h 512"/>
              <a:gd name="T90" fmla="*/ 318 w 512"/>
              <a:gd name="T91" fmla="*/ 290 h 512"/>
              <a:gd name="T92" fmla="*/ 361 w 512"/>
              <a:gd name="T93" fmla="*/ 222 h 512"/>
              <a:gd name="T94" fmla="*/ 373 w 512"/>
              <a:gd name="T95" fmla="*/ 224 h 512"/>
              <a:gd name="T96" fmla="*/ 416 w 512"/>
              <a:gd name="T97" fmla="*/ 181 h 512"/>
              <a:gd name="T98" fmla="*/ 373 w 512"/>
              <a:gd name="T99" fmla="*/ 160 h 512"/>
              <a:gd name="T100" fmla="*/ 352 w 512"/>
              <a:gd name="T101" fmla="*/ 181 h 512"/>
              <a:gd name="T102" fmla="*/ 373 w 512"/>
              <a:gd name="T103" fmla="*/ 202 h 512"/>
              <a:gd name="T104" fmla="*/ 394 w 512"/>
              <a:gd name="T105" fmla="*/ 181 h 512"/>
              <a:gd name="T106" fmla="*/ 373 w 512"/>
              <a:gd name="T107"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309" y="320"/>
                </a:moveTo>
                <a:cubicBezTo>
                  <a:pt x="309" y="331"/>
                  <a:pt x="299" y="341"/>
                  <a:pt x="288" y="341"/>
                </a:cubicBezTo>
                <a:cubicBezTo>
                  <a:pt x="276" y="341"/>
                  <a:pt x="266" y="331"/>
                  <a:pt x="266" y="320"/>
                </a:cubicBezTo>
                <a:cubicBezTo>
                  <a:pt x="266" y="308"/>
                  <a:pt x="276" y="298"/>
                  <a:pt x="288" y="298"/>
                </a:cubicBezTo>
                <a:cubicBezTo>
                  <a:pt x="299" y="298"/>
                  <a:pt x="309" y="308"/>
                  <a:pt x="309" y="320"/>
                </a:cubicBezTo>
                <a:close/>
                <a:moveTo>
                  <a:pt x="213" y="160"/>
                </a:moveTo>
                <a:cubicBezTo>
                  <a:pt x="201" y="160"/>
                  <a:pt x="192" y="169"/>
                  <a:pt x="192" y="181"/>
                </a:cubicBezTo>
                <a:cubicBezTo>
                  <a:pt x="192" y="193"/>
                  <a:pt x="201" y="202"/>
                  <a:pt x="213" y="202"/>
                </a:cubicBezTo>
                <a:cubicBezTo>
                  <a:pt x="225" y="202"/>
                  <a:pt x="234" y="193"/>
                  <a:pt x="234" y="181"/>
                </a:cubicBezTo>
                <a:cubicBezTo>
                  <a:pt x="234" y="169"/>
                  <a:pt x="225" y="160"/>
                  <a:pt x="213" y="160"/>
                </a:cubicBezTo>
                <a:close/>
                <a:moveTo>
                  <a:pt x="138" y="298"/>
                </a:moveTo>
                <a:cubicBezTo>
                  <a:pt x="127" y="298"/>
                  <a:pt x="117" y="308"/>
                  <a:pt x="117" y="320"/>
                </a:cubicBezTo>
                <a:cubicBezTo>
                  <a:pt x="117" y="331"/>
                  <a:pt x="127" y="341"/>
                  <a:pt x="138" y="341"/>
                </a:cubicBezTo>
                <a:cubicBezTo>
                  <a:pt x="150" y="341"/>
                  <a:pt x="160" y="331"/>
                  <a:pt x="160" y="320"/>
                </a:cubicBezTo>
                <a:cubicBezTo>
                  <a:pt x="160" y="308"/>
                  <a:pt x="150" y="298"/>
                  <a:pt x="138" y="298"/>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81"/>
                </a:moveTo>
                <a:cubicBezTo>
                  <a:pt x="416" y="157"/>
                  <a:pt x="397" y="138"/>
                  <a:pt x="373" y="138"/>
                </a:cubicBezTo>
                <a:cubicBezTo>
                  <a:pt x="349" y="138"/>
                  <a:pt x="330" y="157"/>
                  <a:pt x="330" y="181"/>
                </a:cubicBezTo>
                <a:cubicBezTo>
                  <a:pt x="330" y="192"/>
                  <a:pt x="335" y="203"/>
                  <a:pt x="342" y="211"/>
                </a:cubicBezTo>
                <a:cubicBezTo>
                  <a:pt x="300" y="279"/>
                  <a:pt x="300" y="279"/>
                  <a:pt x="300" y="279"/>
                </a:cubicBezTo>
                <a:cubicBezTo>
                  <a:pt x="296" y="278"/>
                  <a:pt x="292" y="277"/>
                  <a:pt x="288" y="277"/>
                </a:cubicBezTo>
                <a:cubicBezTo>
                  <a:pt x="284" y="277"/>
                  <a:pt x="281" y="278"/>
                  <a:pt x="278" y="278"/>
                </a:cubicBezTo>
                <a:cubicBezTo>
                  <a:pt x="242" y="212"/>
                  <a:pt x="242" y="212"/>
                  <a:pt x="242" y="212"/>
                </a:cubicBezTo>
                <a:cubicBezTo>
                  <a:pt x="250" y="204"/>
                  <a:pt x="256" y="193"/>
                  <a:pt x="256" y="181"/>
                </a:cubicBezTo>
                <a:cubicBezTo>
                  <a:pt x="256" y="157"/>
                  <a:pt x="237" y="138"/>
                  <a:pt x="213" y="138"/>
                </a:cubicBezTo>
                <a:cubicBezTo>
                  <a:pt x="189" y="138"/>
                  <a:pt x="170" y="157"/>
                  <a:pt x="170" y="181"/>
                </a:cubicBezTo>
                <a:cubicBezTo>
                  <a:pt x="170" y="193"/>
                  <a:pt x="176" y="204"/>
                  <a:pt x="184" y="212"/>
                </a:cubicBezTo>
                <a:cubicBezTo>
                  <a:pt x="148" y="278"/>
                  <a:pt x="148" y="278"/>
                  <a:pt x="148" y="278"/>
                </a:cubicBezTo>
                <a:cubicBezTo>
                  <a:pt x="145" y="278"/>
                  <a:pt x="142" y="277"/>
                  <a:pt x="138" y="277"/>
                </a:cubicBezTo>
                <a:cubicBezTo>
                  <a:pt x="115" y="277"/>
                  <a:pt x="96" y="296"/>
                  <a:pt x="96" y="320"/>
                </a:cubicBezTo>
                <a:cubicBezTo>
                  <a:pt x="96" y="343"/>
                  <a:pt x="115" y="362"/>
                  <a:pt x="138" y="362"/>
                </a:cubicBezTo>
                <a:cubicBezTo>
                  <a:pt x="162" y="362"/>
                  <a:pt x="181" y="343"/>
                  <a:pt x="181" y="320"/>
                </a:cubicBezTo>
                <a:cubicBezTo>
                  <a:pt x="181" y="307"/>
                  <a:pt x="176" y="296"/>
                  <a:pt x="167" y="288"/>
                </a:cubicBezTo>
                <a:cubicBezTo>
                  <a:pt x="203" y="222"/>
                  <a:pt x="203" y="222"/>
                  <a:pt x="203" y="222"/>
                </a:cubicBezTo>
                <a:cubicBezTo>
                  <a:pt x="206" y="223"/>
                  <a:pt x="209" y="224"/>
                  <a:pt x="213" y="224"/>
                </a:cubicBezTo>
                <a:cubicBezTo>
                  <a:pt x="217" y="224"/>
                  <a:pt x="220" y="223"/>
                  <a:pt x="223" y="222"/>
                </a:cubicBezTo>
                <a:cubicBezTo>
                  <a:pt x="259" y="288"/>
                  <a:pt x="259" y="288"/>
                  <a:pt x="259" y="288"/>
                </a:cubicBezTo>
                <a:cubicBezTo>
                  <a:pt x="250" y="296"/>
                  <a:pt x="245" y="307"/>
                  <a:pt x="245" y="320"/>
                </a:cubicBezTo>
                <a:cubicBezTo>
                  <a:pt x="245" y="343"/>
                  <a:pt x="264" y="362"/>
                  <a:pt x="288" y="362"/>
                </a:cubicBezTo>
                <a:cubicBezTo>
                  <a:pt x="311" y="362"/>
                  <a:pt x="330" y="343"/>
                  <a:pt x="330" y="320"/>
                </a:cubicBezTo>
                <a:cubicBezTo>
                  <a:pt x="330" y="308"/>
                  <a:pt x="326" y="298"/>
                  <a:pt x="318" y="290"/>
                </a:cubicBezTo>
                <a:cubicBezTo>
                  <a:pt x="361" y="222"/>
                  <a:pt x="361" y="222"/>
                  <a:pt x="361" y="222"/>
                </a:cubicBezTo>
                <a:cubicBezTo>
                  <a:pt x="365" y="223"/>
                  <a:pt x="369" y="224"/>
                  <a:pt x="373" y="224"/>
                </a:cubicBezTo>
                <a:cubicBezTo>
                  <a:pt x="397" y="224"/>
                  <a:pt x="416" y="205"/>
                  <a:pt x="416" y="181"/>
                </a:cubicBezTo>
                <a:close/>
                <a:moveTo>
                  <a:pt x="373" y="160"/>
                </a:moveTo>
                <a:cubicBezTo>
                  <a:pt x="361" y="160"/>
                  <a:pt x="352" y="169"/>
                  <a:pt x="352" y="181"/>
                </a:cubicBezTo>
                <a:cubicBezTo>
                  <a:pt x="352" y="193"/>
                  <a:pt x="361" y="202"/>
                  <a:pt x="373" y="202"/>
                </a:cubicBezTo>
                <a:cubicBezTo>
                  <a:pt x="385" y="202"/>
                  <a:pt x="394" y="193"/>
                  <a:pt x="394" y="181"/>
                </a:cubicBezTo>
                <a:cubicBezTo>
                  <a:pt x="394" y="169"/>
                  <a:pt x="385" y="160"/>
                  <a:pt x="373" y="16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82" name="Financial_Fill_2">
            <a:extLst>
              <a:ext uri="{FF2B5EF4-FFF2-40B4-BE49-F238E27FC236}">
                <a16:creationId xmlns:a16="http://schemas.microsoft.com/office/drawing/2014/main" id="{13199B27-AF8F-5DAC-5775-C1BB709F04A3}"/>
              </a:ext>
            </a:extLst>
          </p:cNvPr>
          <p:cNvSpPr>
            <a:spLocks noChangeAspect="1" noEditPoints="1"/>
          </p:cNvSpPr>
          <p:nvPr/>
        </p:nvSpPr>
        <p:spPr bwMode="auto">
          <a:xfrm>
            <a:off x="6631549" y="2696694"/>
            <a:ext cx="503603" cy="503603"/>
          </a:xfrm>
          <a:custGeom>
            <a:avLst/>
            <a:gdLst>
              <a:gd name="T0" fmla="*/ 341 w 512"/>
              <a:gd name="T1" fmla="*/ 330 h 512"/>
              <a:gd name="T2" fmla="*/ 138 w 512"/>
              <a:gd name="T3" fmla="*/ 224 h 512"/>
              <a:gd name="T4" fmla="*/ 224 w 512"/>
              <a:gd name="T5" fmla="*/ 248 h 512"/>
              <a:gd name="T6" fmla="*/ 240 w 512"/>
              <a:gd name="T7" fmla="*/ 234 h 512"/>
              <a:gd name="T8" fmla="*/ 247 w 512"/>
              <a:gd name="T9" fmla="*/ 242 h 512"/>
              <a:gd name="T10" fmla="*/ 264 w 512"/>
              <a:gd name="T11" fmla="*/ 259 h 512"/>
              <a:gd name="T12" fmla="*/ 244 w 512"/>
              <a:gd name="T13" fmla="*/ 254 h 512"/>
              <a:gd name="T14" fmla="*/ 234 w 512"/>
              <a:gd name="T15" fmla="*/ 260 h 512"/>
              <a:gd name="T16" fmla="*/ 240 w 512"/>
              <a:gd name="T17" fmla="*/ 267 h 512"/>
              <a:gd name="T18" fmla="*/ 261 w 512"/>
              <a:gd name="T19" fmla="*/ 276 h 512"/>
              <a:gd name="T20" fmla="*/ 269 w 512"/>
              <a:gd name="T21" fmla="*/ 290 h 512"/>
              <a:gd name="T22" fmla="*/ 247 w 512"/>
              <a:gd name="T23" fmla="*/ 309 h 512"/>
              <a:gd name="T24" fmla="*/ 240 w 512"/>
              <a:gd name="T25" fmla="*/ 320 h 512"/>
              <a:gd name="T26" fmla="*/ 218 w 512"/>
              <a:gd name="T27" fmla="*/ 305 h 512"/>
              <a:gd name="T28" fmla="*/ 229 w 512"/>
              <a:gd name="T29" fmla="*/ 295 h 512"/>
              <a:gd name="T30" fmla="*/ 244 w 512"/>
              <a:gd name="T31" fmla="*/ 297 h 512"/>
              <a:gd name="T32" fmla="*/ 254 w 512"/>
              <a:gd name="T33" fmla="*/ 291 h 512"/>
              <a:gd name="T34" fmla="*/ 247 w 512"/>
              <a:gd name="T35" fmla="*/ 284 h 512"/>
              <a:gd name="T36" fmla="*/ 237 w 512"/>
              <a:gd name="T37" fmla="*/ 280 h 512"/>
              <a:gd name="T38" fmla="*/ 218 w 512"/>
              <a:gd name="T39" fmla="*/ 260 h 512"/>
              <a:gd name="T40" fmla="*/ 181 w 512"/>
              <a:gd name="T41" fmla="*/ 181 h 512"/>
              <a:gd name="T42" fmla="*/ 384 w 512"/>
              <a:gd name="T43" fmla="*/ 288 h 512"/>
              <a:gd name="T44" fmla="*/ 362 w 512"/>
              <a:gd name="T45" fmla="*/ 213 h 512"/>
              <a:gd name="T46" fmla="*/ 181 w 512"/>
              <a:gd name="T47" fmla="*/ 202 h 512"/>
              <a:gd name="T48" fmla="*/ 256 w 512"/>
              <a:gd name="T49" fmla="*/ 0 h 512"/>
              <a:gd name="T50" fmla="*/ 256 w 512"/>
              <a:gd name="T51" fmla="*/ 512 h 512"/>
              <a:gd name="T52" fmla="*/ 256 w 512"/>
              <a:gd name="T53" fmla="*/ 0 h 512"/>
              <a:gd name="T54" fmla="*/ 394 w 512"/>
              <a:gd name="T55" fmla="*/ 309 h 512"/>
              <a:gd name="T56" fmla="*/ 362 w 512"/>
              <a:gd name="T57" fmla="*/ 341 h 512"/>
              <a:gd name="T58" fmla="*/ 128 w 512"/>
              <a:gd name="T59" fmla="*/ 352 h 512"/>
              <a:gd name="T60" fmla="*/ 117 w 512"/>
              <a:gd name="T61" fmla="*/ 213 h 512"/>
              <a:gd name="T62" fmla="*/ 160 w 512"/>
              <a:gd name="T63" fmla="*/ 202 h 512"/>
              <a:gd name="T64" fmla="*/ 170 w 512"/>
              <a:gd name="T65" fmla="*/ 160 h 512"/>
              <a:gd name="T66" fmla="*/ 405 w 512"/>
              <a:gd name="T67"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138" y="330"/>
                </a:moveTo>
                <a:cubicBezTo>
                  <a:pt x="341" y="330"/>
                  <a:pt x="341" y="330"/>
                  <a:pt x="341" y="330"/>
                </a:cubicBezTo>
                <a:cubicBezTo>
                  <a:pt x="341" y="224"/>
                  <a:pt x="341" y="224"/>
                  <a:pt x="341" y="224"/>
                </a:cubicBezTo>
                <a:cubicBezTo>
                  <a:pt x="138" y="224"/>
                  <a:pt x="138" y="224"/>
                  <a:pt x="138" y="224"/>
                </a:cubicBezTo>
                <a:lnTo>
                  <a:pt x="138" y="330"/>
                </a:lnTo>
                <a:close/>
                <a:moveTo>
                  <a:pt x="224" y="248"/>
                </a:moveTo>
                <a:cubicBezTo>
                  <a:pt x="228" y="245"/>
                  <a:pt x="233" y="243"/>
                  <a:pt x="240" y="242"/>
                </a:cubicBezTo>
                <a:cubicBezTo>
                  <a:pt x="240" y="234"/>
                  <a:pt x="240" y="234"/>
                  <a:pt x="240" y="234"/>
                </a:cubicBezTo>
                <a:cubicBezTo>
                  <a:pt x="247" y="234"/>
                  <a:pt x="247" y="234"/>
                  <a:pt x="247" y="234"/>
                </a:cubicBezTo>
                <a:cubicBezTo>
                  <a:pt x="247" y="242"/>
                  <a:pt x="247" y="242"/>
                  <a:pt x="247" y="242"/>
                </a:cubicBezTo>
                <a:cubicBezTo>
                  <a:pt x="255" y="242"/>
                  <a:pt x="262" y="244"/>
                  <a:pt x="268" y="247"/>
                </a:cubicBezTo>
                <a:cubicBezTo>
                  <a:pt x="264" y="259"/>
                  <a:pt x="264" y="259"/>
                  <a:pt x="264" y="259"/>
                </a:cubicBezTo>
                <a:cubicBezTo>
                  <a:pt x="258" y="256"/>
                  <a:pt x="253" y="255"/>
                  <a:pt x="247" y="255"/>
                </a:cubicBezTo>
                <a:cubicBezTo>
                  <a:pt x="247" y="255"/>
                  <a:pt x="246" y="254"/>
                  <a:pt x="244" y="254"/>
                </a:cubicBezTo>
                <a:cubicBezTo>
                  <a:pt x="242" y="254"/>
                  <a:pt x="240" y="255"/>
                  <a:pt x="240" y="255"/>
                </a:cubicBezTo>
                <a:cubicBezTo>
                  <a:pt x="236" y="255"/>
                  <a:pt x="234" y="257"/>
                  <a:pt x="234" y="260"/>
                </a:cubicBezTo>
                <a:cubicBezTo>
                  <a:pt x="234" y="262"/>
                  <a:pt x="234" y="263"/>
                  <a:pt x="235" y="264"/>
                </a:cubicBezTo>
                <a:cubicBezTo>
                  <a:pt x="236" y="265"/>
                  <a:pt x="238" y="266"/>
                  <a:pt x="240" y="267"/>
                </a:cubicBezTo>
                <a:cubicBezTo>
                  <a:pt x="247" y="270"/>
                  <a:pt x="247" y="270"/>
                  <a:pt x="247" y="270"/>
                </a:cubicBezTo>
                <a:cubicBezTo>
                  <a:pt x="254" y="272"/>
                  <a:pt x="259" y="274"/>
                  <a:pt x="261" y="276"/>
                </a:cubicBezTo>
                <a:cubicBezTo>
                  <a:pt x="264" y="278"/>
                  <a:pt x="266" y="280"/>
                  <a:pt x="268" y="282"/>
                </a:cubicBezTo>
                <a:cubicBezTo>
                  <a:pt x="269" y="285"/>
                  <a:pt x="269" y="287"/>
                  <a:pt x="269" y="290"/>
                </a:cubicBezTo>
                <a:cubicBezTo>
                  <a:pt x="269" y="296"/>
                  <a:pt x="268" y="300"/>
                  <a:pt x="264" y="303"/>
                </a:cubicBezTo>
                <a:cubicBezTo>
                  <a:pt x="260" y="307"/>
                  <a:pt x="254" y="309"/>
                  <a:pt x="247" y="309"/>
                </a:cubicBezTo>
                <a:cubicBezTo>
                  <a:pt x="247" y="320"/>
                  <a:pt x="247" y="320"/>
                  <a:pt x="247" y="320"/>
                </a:cubicBezTo>
                <a:cubicBezTo>
                  <a:pt x="240" y="320"/>
                  <a:pt x="240" y="320"/>
                  <a:pt x="240" y="320"/>
                </a:cubicBezTo>
                <a:cubicBezTo>
                  <a:pt x="240" y="309"/>
                  <a:pt x="240" y="309"/>
                  <a:pt x="240" y="309"/>
                </a:cubicBezTo>
                <a:cubicBezTo>
                  <a:pt x="232" y="309"/>
                  <a:pt x="225" y="308"/>
                  <a:pt x="218" y="305"/>
                </a:cubicBezTo>
                <a:cubicBezTo>
                  <a:pt x="218" y="292"/>
                  <a:pt x="218" y="292"/>
                  <a:pt x="218" y="292"/>
                </a:cubicBezTo>
                <a:cubicBezTo>
                  <a:pt x="221" y="293"/>
                  <a:pt x="225" y="294"/>
                  <a:pt x="229" y="295"/>
                </a:cubicBezTo>
                <a:cubicBezTo>
                  <a:pt x="233" y="297"/>
                  <a:pt x="237" y="297"/>
                  <a:pt x="240" y="297"/>
                </a:cubicBezTo>
                <a:cubicBezTo>
                  <a:pt x="240" y="297"/>
                  <a:pt x="242" y="297"/>
                  <a:pt x="244" y="297"/>
                </a:cubicBezTo>
                <a:cubicBezTo>
                  <a:pt x="246" y="297"/>
                  <a:pt x="247" y="297"/>
                  <a:pt x="247" y="297"/>
                </a:cubicBezTo>
                <a:cubicBezTo>
                  <a:pt x="252" y="296"/>
                  <a:pt x="254" y="294"/>
                  <a:pt x="254" y="291"/>
                </a:cubicBezTo>
                <a:cubicBezTo>
                  <a:pt x="254" y="290"/>
                  <a:pt x="254" y="288"/>
                  <a:pt x="252" y="287"/>
                </a:cubicBezTo>
                <a:cubicBezTo>
                  <a:pt x="251" y="286"/>
                  <a:pt x="250" y="285"/>
                  <a:pt x="247" y="284"/>
                </a:cubicBezTo>
                <a:cubicBezTo>
                  <a:pt x="240" y="282"/>
                  <a:pt x="240" y="282"/>
                  <a:pt x="240" y="282"/>
                </a:cubicBezTo>
                <a:cubicBezTo>
                  <a:pt x="237" y="280"/>
                  <a:pt x="237" y="280"/>
                  <a:pt x="237" y="280"/>
                </a:cubicBezTo>
                <a:cubicBezTo>
                  <a:pt x="230" y="278"/>
                  <a:pt x="225" y="275"/>
                  <a:pt x="222" y="272"/>
                </a:cubicBezTo>
                <a:cubicBezTo>
                  <a:pt x="220" y="269"/>
                  <a:pt x="218" y="265"/>
                  <a:pt x="218" y="260"/>
                </a:cubicBezTo>
                <a:cubicBezTo>
                  <a:pt x="218" y="255"/>
                  <a:pt x="220" y="251"/>
                  <a:pt x="224" y="248"/>
                </a:cubicBezTo>
                <a:close/>
                <a:moveTo>
                  <a:pt x="181" y="181"/>
                </a:moveTo>
                <a:cubicBezTo>
                  <a:pt x="384" y="181"/>
                  <a:pt x="384" y="181"/>
                  <a:pt x="384" y="181"/>
                </a:cubicBezTo>
                <a:cubicBezTo>
                  <a:pt x="384" y="288"/>
                  <a:pt x="384" y="288"/>
                  <a:pt x="384" y="288"/>
                </a:cubicBezTo>
                <a:cubicBezTo>
                  <a:pt x="362" y="288"/>
                  <a:pt x="362" y="288"/>
                  <a:pt x="362" y="288"/>
                </a:cubicBezTo>
                <a:cubicBezTo>
                  <a:pt x="362" y="213"/>
                  <a:pt x="362" y="213"/>
                  <a:pt x="362" y="213"/>
                </a:cubicBezTo>
                <a:cubicBezTo>
                  <a:pt x="362" y="207"/>
                  <a:pt x="358" y="202"/>
                  <a:pt x="352" y="202"/>
                </a:cubicBezTo>
                <a:cubicBezTo>
                  <a:pt x="181" y="202"/>
                  <a:pt x="181" y="202"/>
                  <a:pt x="181" y="202"/>
                </a:cubicBezTo>
                <a:lnTo>
                  <a:pt x="181" y="181"/>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98"/>
                </a:moveTo>
                <a:cubicBezTo>
                  <a:pt x="405" y="304"/>
                  <a:pt x="400" y="309"/>
                  <a:pt x="394" y="309"/>
                </a:cubicBezTo>
                <a:cubicBezTo>
                  <a:pt x="362" y="309"/>
                  <a:pt x="362" y="309"/>
                  <a:pt x="362" y="309"/>
                </a:cubicBezTo>
                <a:cubicBezTo>
                  <a:pt x="362" y="341"/>
                  <a:pt x="362" y="341"/>
                  <a:pt x="362" y="341"/>
                </a:cubicBezTo>
                <a:cubicBezTo>
                  <a:pt x="362" y="347"/>
                  <a:pt x="358" y="352"/>
                  <a:pt x="352" y="352"/>
                </a:cubicBezTo>
                <a:cubicBezTo>
                  <a:pt x="128" y="352"/>
                  <a:pt x="128" y="352"/>
                  <a:pt x="128" y="352"/>
                </a:cubicBezTo>
                <a:cubicBezTo>
                  <a:pt x="122" y="352"/>
                  <a:pt x="117" y="347"/>
                  <a:pt x="117" y="341"/>
                </a:cubicBezTo>
                <a:cubicBezTo>
                  <a:pt x="117" y="213"/>
                  <a:pt x="117" y="213"/>
                  <a:pt x="117" y="213"/>
                </a:cubicBezTo>
                <a:cubicBezTo>
                  <a:pt x="117" y="207"/>
                  <a:pt x="122" y="202"/>
                  <a:pt x="128" y="202"/>
                </a:cubicBezTo>
                <a:cubicBezTo>
                  <a:pt x="160" y="202"/>
                  <a:pt x="160" y="202"/>
                  <a:pt x="160" y="202"/>
                </a:cubicBezTo>
                <a:cubicBezTo>
                  <a:pt x="160" y="170"/>
                  <a:pt x="160" y="170"/>
                  <a:pt x="160" y="170"/>
                </a:cubicBezTo>
                <a:cubicBezTo>
                  <a:pt x="160" y="164"/>
                  <a:pt x="164" y="160"/>
                  <a:pt x="170" y="160"/>
                </a:cubicBezTo>
                <a:cubicBezTo>
                  <a:pt x="394" y="160"/>
                  <a:pt x="394" y="160"/>
                  <a:pt x="394" y="160"/>
                </a:cubicBezTo>
                <a:cubicBezTo>
                  <a:pt x="400" y="160"/>
                  <a:pt x="405" y="164"/>
                  <a:pt x="405" y="170"/>
                </a:cubicBezTo>
                <a:lnTo>
                  <a:pt x="405" y="298"/>
                </a:lnTo>
                <a:close/>
              </a:path>
            </a:pathLst>
          </a:custGeom>
          <a:solidFill>
            <a:srgbClr val="134C6E"/>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83" name="General_Fill_111">
            <a:extLst>
              <a:ext uri="{FF2B5EF4-FFF2-40B4-BE49-F238E27FC236}">
                <a16:creationId xmlns:a16="http://schemas.microsoft.com/office/drawing/2014/main" id="{FD9EF75A-7EBF-8F40-9FA6-A948D6809A18}"/>
              </a:ext>
            </a:extLst>
          </p:cNvPr>
          <p:cNvSpPr>
            <a:spLocks noChangeAspect="1" noEditPoints="1"/>
          </p:cNvSpPr>
          <p:nvPr/>
        </p:nvSpPr>
        <p:spPr bwMode="auto">
          <a:xfrm>
            <a:off x="6631549" y="3435453"/>
            <a:ext cx="503603" cy="503603"/>
          </a:xfrm>
          <a:custGeom>
            <a:avLst/>
            <a:gdLst>
              <a:gd name="T0" fmla="*/ 160 w 512"/>
              <a:gd name="T1" fmla="*/ 245 h 512"/>
              <a:gd name="T2" fmla="*/ 181 w 512"/>
              <a:gd name="T3" fmla="*/ 224 h 512"/>
              <a:gd name="T4" fmla="*/ 202 w 512"/>
              <a:gd name="T5" fmla="*/ 245 h 512"/>
              <a:gd name="T6" fmla="*/ 181 w 512"/>
              <a:gd name="T7" fmla="*/ 266 h 512"/>
              <a:gd name="T8" fmla="*/ 160 w 512"/>
              <a:gd name="T9" fmla="*/ 245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138 w 512"/>
              <a:gd name="T21" fmla="*/ 245 h 512"/>
              <a:gd name="T22" fmla="*/ 181 w 512"/>
              <a:gd name="T23" fmla="*/ 288 h 512"/>
              <a:gd name="T24" fmla="*/ 224 w 512"/>
              <a:gd name="T25" fmla="*/ 245 h 512"/>
              <a:gd name="T26" fmla="*/ 181 w 512"/>
              <a:gd name="T27" fmla="*/ 202 h 512"/>
              <a:gd name="T28" fmla="*/ 138 w 512"/>
              <a:gd name="T29" fmla="*/ 245 h 512"/>
              <a:gd name="T30" fmla="*/ 256 w 512"/>
              <a:gd name="T31" fmla="*/ 320 h 512"/>
              <a:gd name="T32" fmla="*/ 245 w 512"/>
              <a:gd name="T33" fmla="*/ 309 h 512"/>
              <a:gd name="T34" fmla="*/ 117 w 512"/>
              <a:gd name="T35" fmla="*/ 309 h 512"/>
              <a:gd name="T36" fmla="*/ 106 w 512"/>
              <a:gd name="T37" fmla="*/ 320 h 512"/>
              <a:gd name="T38" fmla="*/ 106 w 512"/>
              <a:gd name="T39" fmla="*/ 352 h 512"/>
              <a:gd name="T40" fmla="*/ 117 w 512"/>
              <a:gd name="T41" fmla="*/ 362 h 512"/>
              <a:gd name="T42" fmla="*/ 128 w 512"/>
              <a:gd name="T43" fmla="*/ 352 h 512"/>
              <a:gd name="T44" fmla="*/ 128 w 512"/>
              <a:gd name="T45" fmla="*/ 330 h 512"/>
              <a:gd name="T46" fmla="*/ 234 w 512"/>
              <a:gd name="T47" fmla="*/ 330 h 512"/>
              <a:gd name="T48" fmla="*/ 234 w 512"/>
              <a:gd name="T49" fmla="*/ 352 h 512"/>
              <a:gd name="T50" fmla="*/ 245 w 512"/>
              <a:gd name="T51" fmla="*/ 362 h 512"/>
              <a:gd name="T52" fmla="*/ 256 w 512"/>
              <a:gd name="T53" fmla="*/ 352 h 512"/>
              <a:gd name="T54" fmla="*/ 256 w 512"/>
              <a:gd name="T55" fmla="*/ 320 h 512"/>
              <a:gd name="T56" fmla="*/ 288 w 512"/>
              <a:gd name="T57" fmla="*/ 244 h 512"/>
              <a:gd name="T58" fmla="*/ 277 w 512"/>
              <a:gd name="T59" fmla="*/ 215 h 512"/>
              <a:gd name="T60" fmla="*/ 262 w 512"/>
              <a:gd name="T61" fmla="*/ 215 h 512"/>
              <a:gd name="T62" fmla="*/ 261 w 512"/>
              <a:gd name="T63" fmla="*/ 230 h 512"/>
              <a:gd name="T64" fmla="*/ 267 w 512"/>
              <a:gd name="T65" fmla="*/ 244 h 512"/>
              <a:gd name="T66" fmla="*/ 261 w 512"/>
              <a:gd name="T67" fmla="*/ 258 h 512"/>
              <a:gd name="T68" fmla="*/ 262 w 512"/>
              <a:gd name="T69" fmla="*/ 274 h 512"/>
              <a:gd name="T70" fmla="*/ 269 w 512"/>
              <a:gd name="T71" fmla="*/ 276 h 512"/>
              <a:gd name="T72" fmla="*/ 277 w 512"/>
              <a:gd name="T73" fmla="*/ 273 h 512"/>
              <a:gd name="T74" fmla="*/ 288 w 512"/>
              <a:gd name="T75" fmla="*/ 244 h 512"/>
              <a:gd name="T76" fmla="*/ 345 w 512"/>
              <a:gd name="T77" fmla="*/ 244 h 512"/>
              <a:gd name="T78" fmla="*/ 310 w 512"/>
              <a:gd name="T79" fmla="*/ 172 h 512"/>
              <a:gd name="T80" fmla="*/ 295 w 512"/>
              <a:gd name="T81" fmla="*/ 173 h 512"/>
              <a:gd name="T82" fmla="*/ 296 w 512"/>
              <a:gd name="T83" fmla="*/ 188 h 512"/>
              <a:gd name="T84" fmla="*/ 323 w 512"/>
              <a:gd name="T85" fmla="*/ 244 h 512"/>
              <a:gd name="T86" fmla="*/ 296 w 512"/>
              <a:gd name="T87" fmla="*/ 301 h 512"/>
              <a:gd name="T88" fmla="*/ 295 w 512"/>
              <a:gd name="T89" fmla="*/ 316 h 512"/>
              <a:gd name="T90" fmla="*/ 303 w 512"/>
              <a:gd name="T91" fmla="*/ 319 h 512"/>
              <a:gd name="T92" fmla="*/ 310 w 512"/>
              <a:gd name="T93" fmla="*/ 317 h 512"/>
              <a:gd name="T94" fmla="*/ 345 w 512"/>
              <a:gd name="T95" fmla="*/ 244 h 512"/>
              <a:gd name="T96" fmla="*/ 401 w 512"/>
              <a:gd name="T97" fmla="*/ 244 h 512"/>
              <a:gd name="T98" fmla="*/ 344 w 512"/>
              <a:gd name="T99" fmla="*/ 128 h 512"/>
              <a:gd name="T100" fmla="*/ 329 w 512"/>
              <a:gd name="T101" fmla="*/ 130 h 512"/>
              <a:gd name="T102" fmla="*/ 331 w 512"/>
              <a:gd name="T103" fmla="*/ 145 h 512"/>
              <a:gd name="T104" fmla="*/ 380 w 512"/>
              <a:gd name="T105" fmla="*/ 244 h 512"/>
              <a:gd name="T106" fmla="*/ 331 w 512"/>
              <a:gd name="T107" fmla="*/ 343 h 512"/>
              <a:gd name="T108" fmla="*/ 329 w 512"/>
              <a:gd name="T109" fmla="*/ 358 h 512"/>
              <a:gd name="T110" fmla="*/ 337 w 512"/>
              <a:gd name="T111" fmla="*/ 362 h 512"/>
              <a:gd name="T112" fmla="*/ 344 w 512"/>
              <a:gd name="T113" fmla="*/ 360 h 512"/>
              <a:gd name="T114" fmla="*/ 401 w 512"/>
              <a:gd name="T115" fmla="*/ 24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160" y="245"/>
                </a:moveTo>
                <a:cubicBezTo>
                  <a:pt x="160" y="233"/>
                  <a:pt x="169" y="224"/>
                  <a:pt x="181" y="224"/>
                </a:cubicBezTo>
                <a:cubicBezTo>
                  <a:pt x="193" y="224"/>
                  <a:pt x="202" y="233"/>
                  <a:pt x="202" y="245"/>
                </a:cubicBezTo>
                <a:cubicBezTo>
                  <a:pt x="202" y="257"/>
                  <a:pt x="193" y="266"/>
                  <a:pt x="181" y="266"/>
                </a:cubicBezTo>
                <a:cubicBezTo>
                  <a:pt x="169" y="266"/>
                  <a:pt x="160" y="257"/>
                  <a:pt x="160"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38" y="245"/>
                </a:moveTo>
                <a:cubicBezTo>
                  <a:pt x="138" y="269"/>
                  <a:pt x="157" y="288"/>
                  <a:pt x="181" y="288"/>
                </a:cubicBezTo>
                <a:cubicBezTo>
                  <a:pt x="205" y="288"/>
                  <a:pt x="224" y="269"/>
                  <a:pt x="224" y="245"/>
                </a:cubicBezTo>
                <a:cubicBezTo>
                  <a:pt x="224" y="221"/>
                  <a:pt x="205" y="202"/>
                  <a:pt x="181" y="202"/>
                </a:cubicBezTo>
                <a:cubicBezTo>
                  <a:pt x="157" y="202"/>
                  <a:pt x="138" y="221"/>
                  <a:pt x="138" y="245"/>
                </a:cubicBezTo>
                <a:close/>
                <a:moveTo>
                  <a:pt x="256" y="320"/>
                </a:moveTo>
                <a:cubicBezTo>
                  <a:pt x="256" y="314"/>
                  <a:pt x="251" y="309"/>
                  <a:pt x="245" y="309"/>
                </a:cubicBezTo>
                <a:cubicBezTo>
                  <a:pt x="117" y="309"/>
                  <a:pt x="117" y="309"/>
                  <a:pt x="117" y="309"/>
                </a:cubicBezTo>
                <a:cubicBezTo>
                  <a:pt x="111" y="309"/>
                  <a:pt x="106" y="314"/>
                  <a:pt x="106" y="320"/>
                </a:cubicBezTo>
                <a:cubicBezTo>
                  <a:pt x="106" y="352"/>
                  <a:pt x="106" y="352"/>
                  <a:pt x="106" y="352"/>
                </a:cubicBezTo>
                <a:cubicBezTo>
                  <a:pt x="106" y="358"/>
                  <a:pt x="111" y="362"/>
                  <a:pt x="117" y="362"/>
                </a:cubicBezTo>
                <a:cubicBezTo>
                  <a:pt x="123" y="362"/>
                  <a:pt x="128" y="358"/>
                  <a:pt x="128" y="352"/>
                </a:cubicBezTo>
                <a:cubicBezTo>
                  <a:pt x="128" y="330"/>
                  <a:pt x="128" y="330"/>
                  <a:pt x="128" y="330"/>
                </a:cubicBezTo>
                <a:cubicBezTo>
                  <a:pt x="234" y="330"/>
                  <a:pt x="234" y="330"/>
                  <a:pt x="234" y="330"/>
                </a:cubicBezTo>
                <a:cubicBezTo>
                  <a:pt x="234" y="352"/>
                  <a:pt x="234" y="352"/>
                  <a:pt x="234" y="352"/>
                </a:cubicBezTo>
                <a:cubicBezTo>
                  <a:pt x="234" y="358"/>
                  <a:pt x="239" y="362"/>
                  <a:pt x="245" y="362"/>
                </a:cubicBezTo>
                <a:cubicBezTo>
                  <a:pt x="251" y="362"/>
                  <a:pt x="256" y="358"/>
                  <a:pt x="256" y="352"/>
                </a:cubicBezTo>
                <a:lnTo>
                  <a:pt x="256" y="320"/>
                </a:lnTo>
                <a:close/>
                <a:moveTo>
                  <a:pt x="288" y="244"/>
                </a:moveTo>
                <a:cubicBezTo>
                  <a:pt x="288" y="234"/>
                  <a:pt x="284" y="223"/>
                  <a:pt x="277" y="215"/>
                </a:cubicBezTo>
                <a:cubicBezTo>
                  <a:pt x="273" y="211"/>
                  <a:pt x="266" y="211"/>
                  <a:pt x="262" y="215"/>
                </a:cubicBezTo>
                <a:cubicBezTo>
                  <a:pt x="257" y="219"/>
                  <a:pt x="257" y="226"/>
                  <a:pt x="261" y="230"/>
                </a:cubicBezTo>
                <a:cubicBezTo>
                  <a:pt x="265" y="234"/>
                  <a:pt x="267" y="239"/>
                  <a:pt x="267" y="244"/>
                </a:cubicBezTo>
                <a:cubicBezTo>
                  <a:pt x="267" y="249"/>
                  <a:pt x="265" y="255"/>
                  <a:pt x="261" y="258"/>
                </a:cubicBezTo>
                <a:cubicBezTo>
                  <a:pt x="257" y="263"/>
                  <a:pt x="257" y="269"/>
                  <a:pt x="262" y="274"/>
                </a:cubicBezTo>
                <a:cubicBezTo>
                  <a:pt x="264" y="275"/>
                  <a:pt x="266" y="276"/>
                  <a:pt x="269" y="276"/>
                </a:cubicBezTo>
                <a:cubicBezTo>
                  <a:pt x="272" y="276"/>
                  <a:pt x="275" y="275"/>
                  <a:pt x="277" y="273"/>
                </a:cubicBezTo>
                <a:cubicBezTo>
                  <a:pt x="284" y="265"/>
                  <a:pt x="288" y="255"/>
                  <a:pt x="288" y="244"/>
                </a:cubicBezTo>
                <a:close/>
                <a:moveTo>
                  <a:pt x="345" y="244"/>
                </a:moveTo>
                <a:cubicBezTo>
                  <a:pt x="345" y="216"/>
                  <a:pt x="332" y="190"/>
                  <a:pt x="310" y="172"/>
                </a:cubicBezTo>
                <a:cubicBezTo>
                  <a:pt x="306" y="168"/>
                  <a:pt x="299" y="168"/>
                  <a:pt x="295" y="173"/>
                </a:cubicBezTo>
                <a:cubicBezTo>
                  <a:pt x="291" y="177"/>
                  <a:pt x="292" y="184"/>
                  <a:pt x="296" y="188"/>
                </a:cubicBezTo>
                <a:cubicBezTo>
                  <a:pt x="313" y="202"/>
                  <a:pt x="323" y="223"/>
                  <a:pt x="323" y="244"/>
                </a:cubicBezTo>
                <a:cubicBezTo>
                  <a:pt x="323" y="266"/>
                  <a:pt x="313" y="286"/>
                  <a:pt x="296" y="301"/>
                </a:cubicBezTo>
                <a:cubicBezTo>
                  <a:pt x="292" y="304"/>
                  <a:pt x="291" y="311"/>
                  <a:pt x="295" y="316"/>
                </a:cubicBezTo>
                <a:cubicBezTo>
                  <a:pt x="297" y="318"/>
                  <a:pt x="300" y="319"/>
                  <a:pt x="303" y="319"/>
                </a:cubicBezTo>
                <a:cubicBezTo>
                  <a:pt x="306" y="319"/>
                  <a:pt x="308" y="319"/>
                  <a:pt x="310" y="317"/>
                </a:cubicBezTo>
                <a:cubicBezTo>
                  <a:pt x="332" y="299"/>
                  <a:pt x="345" y="272"/>
                  <a:pt x="345" y="244"/>
                </a:cubicBezTo>
                <a:close/>
                <a:moveTo>
                  <a:pt x="401" y="244"/>
                </a:moveTo>
                <a:cubicBezTo>
                  <a:pt x="401" y="199"/>
                  <a:pt x="380" y="157"/>
                  <a:pt x="344" y="128"/>
                </a:cubicBezTo>
                <a:cubicBezTo>
                  <a:pt x="339" y="125"/>
                  <a:pt x="333" y="126"/>
                  <a:pt x="329" y="130"/>
                </a:cubicBezTo>
                <a:cubicBezTo>
                  <a:pt x="325" y="135"/>
                  <a:pt x="326" y="142"/>
                  <a:pt x="331" y="145"/>
                </a:cubicBezTo>
                <a:cubicBezTo>
                  <a:pt x="362" y="170"/>
                  <a:pt x="380" y="206"/>
                  <a:pt x="380" y="244"/>
                </a:cubicBezTo>
                <a:cubicBezTo>
                  <a:pt x="380" y="283"/>
                  <a:pt x="362" y="319"/>
                  <a:pt x="331" y="343"/>
                </a:cubicBezTo>
                <a:cubicBezTo>
                  <a:pt x="326" y="347"/>
                  <a:pt x="325" y="354"/>
                  <a:pt x="329" y="358"/>
                </a:cubicBezTo>
                <a:cubicBezTo>
                  <a:pt x="331" y="361"/>
                  <a:pt x="334" y="362"/>
                  <a:pt x="337" y="362"/>
                </a:cubicBezTo>
                <a:cubicBezTo>
                  <a:pt x="340" y="362"/>
                  <a:pt x="342" y="362"/>
                  <a:pt x="344" y="360"/>
                </a:cubicBezTo>
                <a:cubicBezTo>
                  <a:pt x="380" y="331"/>
                  <a:pt x="401" y="289"/>
                  <a:pt x="401" y="244"/>
                </a:cubicBezTo>
                <a:close/>
              </a:path>
            </a:pathLst>
          </a:custGeom>
          <a:solidFill>
            <a:srgbClr val="134C6E"/>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84" name="General_Fill_34">
            <a:extLst>
              <a:ext uri="{FF2B5EF4-FFF2-40B4-BE49-F238E27FC236}">
                <a16:creationId xmlns:a16="http://schemas.microsoft.com/office/drawing/2014/main" id="{91E55B9B-AF13-8F7A-6EA3-EC3D03256F8F}"/>
              </a:ext>
            </a:extLst>
          </p:cNvPr>
          <p:cNvSpPr>
            <a:spLocks noChangeAspect="1" noEditPoints="1"/>
          </p:cNvSpPr>
          <p:nvPr/>
        </p:nvSpPr>
        <p:spPr bwMode="auto">
          <a:xfrm>
            <a:off x="6631549" y="4174212"/>
            <a:ext cx="503603" cy="503603"/>
          </a:xfrm>
          <a:custGeom>
            <a:avLst/>
            <a:gdLst>
              <a:gd name="T0" fmla="*/ 277 w 512"/>
              <a:gd name="T1" fmla="*/ 394 h 512"/>
              <a:gd name="T2" fmla="*/ 149 w 512"/>
              <a:gd name="T3" fmla="*/ 202 h 512"/>
              <a:gd name="T4" fmla="*/ 170 w 512"/>
              <a:gd name="T5" fmla="*/ 224 h 512"/>
              <a:gd name="T6" fmla="*/ 266 w 512"/>
              <a:gd name="T7" fmla="*/ 234 h 512"/>
              <a:gd name="T8" fmla="*/ 170 w 512"/>
              <a:gd name="T9" fmla="*/ 245 h 512"/>
              <a:gd name="T10" fmla="*/ 170 w 512"/>
              <a:gd name="T11" fmla="*/ 224 h 512"/>
              <a:gd name="T12" fmla="*/ 256 w 512"/>
              <a:gd name="T13" fmla="*/ 266 h 512"/>
              <a:gd name="T14" fmla="*/ 256 w 512"/>
              <a:gd name="T15" fmla="*/ 288 h 512"/>
              <a:gd name="T16" fmla="*/ 160 w 512"/>
              <a:gd name="T17" fmla="*/ 277 h 512"/>
              <a:gd name="T18" fmla="*/ 170 w 512"/>
              <a:gd name="T19" fmla="*/ 309 h 512"/>
              <a:gd name="T20" fmla="*/ 266 w 512"/>
              <a:gd name="T21" fmla="*/ 320 h 512"/>
              <a:gd name="T22" fmla="*/ 170 w 512"/>
              <a:gd name="T23" fmla="*/ 330 h 512"/>
              <a:gd name="T24" fmla="*/ 170 w 512"/>
              <a:gd name="T25" fmla="*/ 309 h 512"/>
              <a:gd name="T26" fmla="*/ 256 w 512"/>
              <a:gd name="T27" fmla="*/ 352 h 512"/>
              <a:gd name="T28" fmla="*/ 256 w 512"/>
              <a:gd name="T29" fmla="*/ 373 h 512"/>
              <a:gd name="T30" fmla="*/ 160 w 512"/>
              <a:gd name="T31" fmla="*/ 362 h 512"/>
              <a:gd name="T32" fmla="*/ 256 w 512"/>
              <a:gd name="T33" fmla="*/ 0 h 512"/>
              <a:gd name="T34" fmla="*/ 256 w 512"/>
              <a:gd name="T35" fmla="*/ 512 h 512"/>
              <a:gd name="T36" fmla="*/ 256 w 512"/>
              <a:gd name="T37" fmla="*/ 0 h 512"/>
              <a:gd name="T38" fmla="*/ 288 w 512"/>
              <a:gd name="T39" fmla="*/ 416 h 512"/>
              <a:gd name="T40" fmla="*/ 128 w 512"/>
              <a:gd name="T41" fmla="*/ 405 h 512"/>
              <a:gd name="T42" fmla="*/ 138 w 512"/>
              <a:gd name="T43" fmla="*/ 181 h 512"/>
              <a:gd name="T44" fmla="*/ 298 w 512"/>
              <a:gd name="T45" fmla="*/ 192 h 512"/>
              <a:gd name="T46" fmla="*/ 341 w 512"/>
              <a:gd name="T47" fmla="*/ 362 h 512"/>
              <a:gd name="T48" fmla="*/ 320 w 512"/>
              <a:gd name="T49" fmla="*/ 362 h 512"/>
              <a:gd name="T50" fmla="*/ 181 w 512"/>
              <a:gd name="T51" fmla="*/ 160 h 512"/>
              <a:gd name="T52" fmla="*/ 181 w 512"/>
              <a:gd name="T53" fmla="*/ 138 h 512"/>
              <a:gd name="T54" fmla="*/ 341 w 512"/>
              <a:gd name="T55" fmla="*/ 149 h 512"/>
              <a:gd name="T56" fmla="*/ 384 w 512"/>
              <a:gd name="T57" fmla="*/ 320 h 512"/>
              <a:gd name="T58" fmla="*/ 362 w 512"/>
              <a:gd name="T59" fmla="*/ 320 h 512"/>
              <a:gd name="T60" fmla="*/ 224 w 512"/>
              <a:gd name="T61" fmla="*/ 117 h 512"/>
              <a:gd name="T62" fmla="*/ 224 w 512"/>
              <a:gd name="T63" fmla="*/ 96 h 512"/>
              <a:gd name="T64" fmla="*/ 384 w 512"/>
              <a:gd name="T65" fmla="*/ 10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149" y="394"/>
                </a:moveTo>
                <a:cubicBezTo>
                  <a:pt x="277" y="394"/>
                  <a:pt x="277" y="394"/>
                  <a:pt x="277" y="394"/>
                </a:cubicBezTo>
                <a:cubicBezTo>
                  <a:pt x="277" y="202"/>
                  <a:pt x="277" y="202"/>
                  <a:pt x="277" y="202"/>
                </a:cubicBezTo>
                <a:cubicBezTo>
                  <a:pt x="149" y="202"/>
                  <a:pt x="149" y="202"/>
                  <a:pt x="149" y="202"/>
                </a:cubicBezTo>
                <a:lnTo>
                  <a:pt x="149" y="394"/>
                </a:lnTo>
                <a:close/>
                <a:moveTo>
                  <a:pt x="170" y="224"/>
                </a:moveTo>
                <a:cubicBezTo>
                  <a:pt x="256" y="224"/>
                  <a:pt x="256" y="224"/>
                  <a:pt x="256" y="224"/>
                </a:cubicBezTo>
                <a:cubicBezTo>
                  <a:pt x="262" y="224"/>
                  <a:pt x="266" y="228"/>
                  <a:pt x="266" y="234"/>
                </a:cubicBezTo>
                <a:cubicBezTo>
                  <a:pt x="266" y="240"/>
                  <a:pt x="262" y="245"/>
                  <a:pt x="256" y="245"/>
                </a:cubicBezTo>
                <a:cubicBezTo>
                  <a:pt x="170" y="245"/>
                  <a:pt x="170" y="245"/>
                  <a:pt x="170" y="245"/>
                </a:cubicBezTo>
                <a:cubicBezTo>
                  <a:pt x="164" y="245"/>
                  <a:pt x="160" y="240"/>
                  <a:pt x="160" y="234"/>
                </a:cubicBezTo>
                <a:cubicBezTo>
                  <a:pt x="160" y="228"/>
                  <a:pt x="164" y="224"/>
                  <a:pt x="170" y="224"/>
                </a:cubicBezTo>
                <a:close/>
                <a:moveTo>
                  <a:pt x="170" y="266"/>
                </a:moveTo>
                <a:cubicBezTo>
                  <a:pt x="256" y="266"/>
                  <a:pt x="256" y="266"/>
                  <a:pt x="256" y="266"/>
                </a:cubicBezTo>
                <a:cubicBezTo>
                  <a:pt x="262" y="266"/>
                  <a:pt x="266" y="271"/>
                  <a:pt x="266" y="277"/>
                </a:cubicBezTo>
                <a:cubicBezTo>
                  <a:pt x="266" y="283"/>
                  <a:pt x="262" y="288"/>
                  <a:pt x="256" y="288"/>
                </a:cubicBezTo>
                <a:cubicBezTo>
                  <a:pt x="170" y="288"/>
                  <a:pt x="170" y="288"/>
                  <a:pt x="170" y="288"/>
                </a:cubicBezTo>
                <a:cubicBezTo>
                  <a:pt x="164" y="288"/>
                  <a:pt x="160" y="283"/>
                  <a:pt x="160" y="277"/>
                </a:cubicBezTo>
                <a:cubicBezTo>
                  <a:pt x="160" y="271"/>
                  <a:pt x="164" y="266"/>
                  <a:pt x="170" y="266"/>
                </a:cubicBezTo>
                <a:close/>
                <a:moveTo>
                  <a:pt x="170" y="309"/>
                </a:moveTo>
                <a:cubicBezTo>
                  <a:pt x="256" y="309"/>
                  <a:pt x="256" y="309"/>
                  <a:pt x="256" y="309"/>
                </a:cubicBezTo>
                <a:cubicBezTo>
                  <a:pt x="262" y="309"/>
                  <a:pt x="266" y="314"/>
                  <a:pt x="266" y="320"/>
                </a:cubicBezTo>
                <a:cubicBezTo>
                  <a:pt x="266" y="326"/>
                  <a:pt x="262" y="330"/>
                  <a:pt x="256" y="330"/>
                </a:cubicBezTo>
                <a:cubicBezTo>
                  <a:pt x="170" y="330"/>
                  <a:pt x="170" y="330"/>
                  <a:pt x="170" y="330"/>
                </a:cubicBezTo>
                <a:cubicBezTo>
                  <a:pt x="164" y="330"/>
                  <a:pt x="160" y="326"/>
                  <a:pt x="160" y="320"/>
                </a:cubicBezTo>
                <a:cubicBezTo>
                  <a:pt x="160" y="314"/>
                  <a:pt x="164" y="309"/>
                  <a:pt x="170" y="309"/>
                </a:cubicBezTo>
                <a:close/>
                <a:moveTo>
                  <a:pt x="170" y="352"/>
                </a:moveTo>
                <a:cubicBezTo>
                  <a:pt x="256" y="352"/>
                  <a:pt x="256" y="352"/>
                  <a:pt x="256" y="352"/>
                </a:cubicBezTo>
                <a:cubicBezTo>
                  <a:pt x="262" y="352"/>
                  <a:pt x="266" y="356"/>
                  <a:pt x="266" y="362"/>
                </a:cubicBezTo>
                <a:cubicBezTo>
                  <a:pt x="266" y="368"/>
                  <a:pt x="262" y="373"/>
                  <a:pt x="256" y="373"/>
                </a:cubicBezTo>
                <a:cubicBezTo>
                  <a:pt x="170" y="373"/>
                  <a:pt x="170" y="373"/>
                  <a:pt x="170" y="373"/>
                </a:cubicBezTo>
                <a:cubicBezTo>
                  <a:pt x="164" y="373"/>
                  <a:pt x="160" y="368"/>
                  <a:pt x="160" y="362"/>
                </a:cubicBezTo>
                <a:cubicBezTo>
                  <a:pt x="160" y="356"/>
                  <a:pt x="164" y="352"/>
                  <a:pt x="170" y="35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8" y="405"/>
                </a:moveTo>
                <a:cubicBezTo>
                  <a:pt x="298" y="411"/>
                  <a:pt x="294" y="416"/>
                  <a:pt x="288" y="416"/>
                </a:cubicBezTo>
                <a:cubicBezTo>
                  <a:pt x="138" y="416"/>
                  <a:pt x="138" y="416"/>
                  <a:pt x="138" y="416"/>
                </a:cubicBezTo>
                <a:cubicBezTo>
                  <a:pt x="132" y="416"/>
                  <a:pt x="128" y="411"/>
                  <a:pt x="128" y="405"/>
                </a:cubicBezTo>
                <a:cubicBezTo>
                  <a:pt x="128" y="192"/>
                  <a:pt x="128" y="192"/>
                  <a:pt x="128" y="192"/>
                </a:cubicBezTo>
                <a:cubicBezTo>
                  <a:pt x="128" y="186"/>
                  <a:pt x="132" y="181"/>
                  <a:pt x="138" y="181"/>
                </a:cubicBezTo>
                <a:cubicBezTo>
                  <a:pt x="288" y="181"/>
                  <a:pt x="288" y="181"/>
                  <a:pt x="288" y="181"/>
                </a:cubicBezTo>
                <a:cubicBezTo>
                  <a:pt x="294" y="181"/>
                  <a:pt x="298" y="186"/>
                  <a:pt x="298" y="192"/>
                </a:cubicBezTo>
                <a:lnTo>
                  <a:pt x="298" y="405"/>
                </a:lnTo>
                <a:close/>
                <a:moveTo>
                  <a:pt x="341" y="362"/>
                </a:moveTo>
                <a:cubicBezTo>
                  <a:pt x="341" y="368"/>
                  <a:pt x="336" y="373"/>
                  <a:pt x="330" y="373"/>
                </a:cubicBezTo>
                <a:cubicBezTo>
                  <a:pt x="324" y="373"/>
                  <a:pt x="320" y="368"/>
                  <a:pt x="320" y="362"/>
                </a:cubicBezTo>
                <a:cubicBezTo>
                  <a:pt x="320" y="160"/>
                  <a:pt x="320" y="160"/>
                  <a:pt x="320" y="160"/>
                </a:cubicBezTo>
                <a:cubicBezTo>
                  <a:pt x="181" y="160"/>
                  <a:pt x="181" y="160"/>
                  <a:pt x="181" y="160"/>
                </a:cubicBezTo>
                <a:cubicBezTo>
                  <a:pt x="175" y="160"/>
                  <a:pt x="170" y="155"/>
                  <a:pt x="170" y="149"/>
                </a:cubicBezTo>
                <a:cubicBezTo>
                  <a:pt x="170" y="143"/>
                  <a:pt x="175" y="138"/>
                  <a:pt x="181" y="138"/>
                </a:cubicBezTo>
                <a:cubicBezTo>
                  <a:pt x="330" y="138"/>
                  <a:pt x="330" y="138"/>
                  <a:pt x="330" y="138"/>
                </a:cubicBezTo>
                <a:cubicBezTo>
                  <a:pt x="336" y="138"/>
                  <a:pt x="341" y="143"/>
                  <a:pt x="341" y="149"/>
                </a:cubicBezTo>
                <a:lnTo>
                  <a:pt x="341" y="362"/>
                </a:lnTo>
                <a:close/>
                <a:moveTo>
                  <a:pt x="384" y="320"/>
                </a:moveTo>
                <a:cubicBezTo>
                  <a:pt x="384" y="326"/>
                  <a:pt x="379" y="330"/>
                  <a:pt x="373" y="330"/>
                </a:cubicBezTo>
                <a:cubicBezTo>
                  <a:pt x="367" y="330"/>
                  <a:pt x="362" y="326"/>
                  <a:pt x="362" y="320"/>
                </a:cubicBezTo>
                <a:cubicBezTo>
                  <a:pt x="362" y="117"/>
                  <a:pt x="362" y="117"/>
                  <a:pt x="362" y="117"/>
                </a:cubicBezTo>
                <a:cubicBezTo>
                  <a:pt x="224" y="117"/>
                  <a:pt x="224" y="117"/>
                  <a:pt x="224" y="117"/>
                </a:cubicBezTo>
                <a:cubicBezTo>
                  <a:pt x="218" y="117"/>
                  <a:pt x="213" y="112"/>
                  <a:pt x="213" y="106"/>
                </a:cubicBezTo>
                <a:cubicBezTo>
                  <a:pt x="213" y="100"/>
                  <a:pt x="218" y="96"/>
                  <a:pt x="224" y="96"/>
                </a:cubicBezTo>
                <a:cubicBezTo>
                  <a:pt x="373" y="96"/>
                  <a:pt x="373" y="96"/>
                  <a:pt x="373" y="96"/>
                </a:cubicBezTo>
                <a:cubicBezTo>
                  <a:pt x="379" y="96"/>
                  <a:pt x="384" y="100"/>
                  <a:pt x="384" y="106"/>
                </a:cubicBezTo>
                <a:lnTo>
                  <a:pt x="384" y="3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85" name="Charts_Fill_2">
            <a:extLst>
              <a:ext uri="{FF2B5EF4-FFF2-40B4-BE49-F238E27FC236}">
                <a16:creationId xmlns:a16="http://schemas.microsoft.com/office/drawing/2014/main" id="{E4B19F76-D641-1B25-B05B-B03B260BD94A}"/>
              </a:ext>
            </a:extLst>
          </p:cNvPr>
          <p:cNvSpPr>
            <a:spLocks noChangeAspect="1" noEditPoints="1"/>
          </p:cNvSpPr>
          <p:nvPr/>
        </p:nvSpPr>
        <p:spPr bwMode="auto">
          <a:xfrm>
            <a:off x="6631549" y="4912971"/>
            <a:ext cx="503603" cy="503603"/>
          </a:xfrm>
          <a:custGeom>
            <a:avLst/>
            <a:gdLst>
              <a:gd name="T0" fmla="*/ 0 w 512"/>
              <a:gd name="T1" fmla="*/ 256 h 512"/>
              <a:gd name="T2" fmla="*/ 512 w 512"/>
              <a:gd name="T3" fmla="*/ 256 h 512"/>
              <a:gd name="T4" fmla="*/ 117 w 512"/>
              <a:gd name="T5" fmla="*/ 362 h 512"/>
              <a:gd name="T6" fmla="*/ 96 w 512"/>
              <a:gd name="T7" fmla="*/ 362 h 512"/>
              <a:gd name="T8" fmla="*/ 106 w 512"/>
              <a:gd name="T9" fmla="*/ 330 h 512"/>
              <a:gd name="T10" fmla="*/ 117 w 512"/>
              <a:gd name="T11" fmla="*/ 362 h 512"/>
              <a:gd name="T12" fmla="*/ 149 w 512"/>
              <a:gd name="T13" fmla="*/ 373 h 512"/>
              <a:gd name="T14" fmla="*/ 138 w 512"/>
              <a:gd name="T15" fmla="*/ 320 h 512"/>
              <a:gd name="T16" fmla="*/ 160 w 512"/>
              <a:gd name="T17" fmla="*/ 320 h 512"/>
              <a:gd name="T18" fmla="*/ 202 w 512"/>
              <a:gd name="T19" fmla="*/ 362 h 512"/>
              <a:gd name="T20" fmla="*/ 181 w 512"/>
              <a:gd name="T21" fmla="*/ 362 h 512"/>
              <a:gd name="T22" fmla="*/ 192 w 512"/>
              <a:gd name="T23" fmla="*/ 277 h 512"/>
              <a:gd name="T24" fmla="*/ 202 w 512"/>
              <a:gd name="T25" fmla="*/ 362 h 512"/>
              <a:gd name="T26" fmla="*/ 234 w 512"/>
              <a:gd name="T27" fmla="*/ 373 h 512"/>
              <a:gd name="T28" fmla="*/ 224 w 512"/>
              <a:gd name="T29" fmla="*/ 277 h 512"/>
              <a:gd name="T30" fmla="*/ 245 w 512"/>
              <a:gd name="T31" fmla="*/ 277 h 512"/>
              <a:gd name="T32" fmla="*/ 288 w 512"/>
              <a:gd name="T33" fmla="*/ 362 h 512"/>
              <a:gd name="T34" fmla="*/ 266 w 512"/>
              <a:gd name="T35" fmla="*/ 362 h 512"/>
              <a:gd name="T36" fmla="*/ 277 w 512"/>
              <a:gd name="T37" fmla="*/ 266 h 512"/>
              <a:gd name="T38" fmla="*/ 288 w 512"/>
              <a:gd name="T39" fmla="*/ 362 h 512"/>
              <a:gd name="T40" fmla="*/ 320 w 512"/>
              <a:gd name="T41" fmla="*/ 373 h 512"/>
              <a:gd name="T42" fmla="*/ 309 w 512"/>
              <a:gd name="T43" fmla="*/ 245 h 512"/>
              <a:gd name="T44" fmla="*/ 330 w 512"/>
              <a:gd name="T45" fmla="*/ 245 h 512"/>
              <a:gd name="T46" fmla="*/ 373 w 512"/>
              <a:gd name="T47" fmla="*/ 362 h 512"/>
              <a:gd name="T48" fmla="*/ 352 w 512"/>
              <a:gd name="T49" fmla="*/ 362 h 512"/>
              <a:gd name="T50" fmla="*/ 362 w 512"/>
              <a:gd name="T51" fmla="*/ 202 h 512"/>
              <a:gd name="T52" fmla="*/ 373 w 512"/>
              <a:gd name="T53" fmla="*/ 362 h 512"/>
              <a:gd name="T54" fmla="*/ 384 w 512"/>
              <a:gd name="T55" fmla="*/ 181 h 512"/>
              <a:gd name="T56" fmla="*/ 373 w 512"/>
              <a:gd name="T57" fmla="*/ 153 h 512"/>
              <a:gd name="T58" fmla="*/ 277 w 512"/>
              <a:gd name="T59" fmla="*/ 245 h 512"/>
              <a:gd name="T60" fmla="*/ 113 w 512"/>
              <a:gd name="T61" fmla="*/ 307 h 512"/>
              <a:gd name="T62" fmla="*/ 98 w 512"/>
              <a:gd name="T63" fmla="*/ 305 h 512"/>
              <a:gd name="T64" fmla="*/ 185 w 512"/>
              <a:gd name="T65" fmla="*/ 226 h 512"/>
              <a:gd name="T66" fmla="*/ 273 w 512"/>
              <a:gd name="T67" fmla="*/ 224 h 512"/>
              <a:gd name="T68" fmla="*/ 341 w 512"/>
              <a:gd name="T69" fmla="*/ 138 h 512"/>
              <a:gd name="T70" fmla="*/ 341 w 512"/>
              <a:gd name="T71" fmla="*/ 117 h 512"/>
              <a:gd name="T72" fmla="*/ 388 w 512"/>
              <a:gd name="T73" fmla="*/ 118 h 512"/>
              <a:gd name="T74" fmla="*/ 394 w 512"/>
              <a:gd name="T75"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362"/>
                </a:moveTo>
                <a:cubicBezTo>
                  <a:pt x="117" y="368"/>
                  <a:pt x="112" y="373"/>
                  <a:pt x="106" y="373"/>
                </a:cubicBezTo>
                <a:cubicBezTo>
                  <a:pt x="100" y="373"/>
                  <a:pt x="96" y="368"/>
                  <a:pt x="96" y="362"/>
                </a:cubicBezTo>
                <a:cubicBezTo>
                  <a:pt x="96" y="341"/>
                  <a:pt x="96" y="341"/>
                  <a:pt x="96" y="341"/>
                </a:cubicBezTo>
                <a:cubicBezTo>
                  <a:pt x="96" y="335"/>
                  <a:pt x="100" y="330"/>
                  <a:pt x="106" y="330"/>
                </a:cubicBezTo>
                <a:cubicBezTo>
                  <a:pt x="112" y="330"/>
                  <a:pt x="117" y="335"/>
                  <a:pt x="117" y="341"/>
                </a:cubicBezTo>
                <a:lnTo>
                  <a:pt x="117" y="362"/>
                </a:lnTo>
                <a:close/>
                <a:moveTo>
                  <a:pt x="160" y="362"/>
                </a:moveTo>
                <a:cubicBezTo>
                  <a:pt x="160" y="368"/>
                  <a:pt x="155" y="373"/>
                  <a:pt x="149" y="373"/>
                </a:cubicBezTo>
                <a:cubicBezTo>
                  <a:pt x="143" y="373"/>
                  <a:pt x="138" y="368"/>
                  <a:pt x="138" y="362"/>
                </a:cubicBezTo>
                <a:cubicBezTo>
                  <a:pt x="138" y="320"/>
                  <a:pt x="138" y="320"/>
                  <a:pt x="138" y="320"/>
                </a:cubicBezTo>
                <a:cubicBezTo>
                  <a:pt x="138" y="314"/>
                  <a:pt x="143" y="309"/>
                  <a:pt x="149" y="309"/>
                </a:cubicBezTo>
                <a:cubicBezTo>
                  <a:pt x="155" y="309"/>
                  <a:pt x="160" y="314"/>
                  <a:pt x="160" y="320"/>
                </a:cubicBezTo>
                <a:lnTo>
                  <a:pt x="160" y="362"/>
                </a:lnTo>
                <a:close/>
                <a:moveTo>
                  <a:pt x="202" y="362"/>
                </a:moveTo>
                <a:cubicBezTo>
                  <a:pt x="202" y="368"/>
                  <a:pt x="198" y="373"/>
                  <a:pt x="192" y="373"/>
                </a:cubicBezTo>
                <a:cubicBezTo>
                  <a:pt x="186" y="373"/>
                  <a:pt x="181" y="368"/>
                  <a:pt x="181" y="362"/>
                </a:cubicBezTo>
                <a:cubicBezTo>
                  <a:pt x="181" y="288"/>
                  <a:pt x="181" y="288"/>
                  <a:pt x="181" y="288"/>
                </a:cubicBezTo>
                <a:cubicBezTo>
                  <a:pt x="181" y="282"/>
                  <a:pt x="186" y="277"/>
                  <a:pt x="192" y="277"/>
                </a:cubicBezTo>
                <a:cubicBezTo>
                  <a:pt x="198" y="277"/>
                  <a:pt x="202" y="282"/>
                  <a:pt x="202" y="288"/>
                </a:cubicBezTo>
                <a:lnTo>
                  <a:pt x="202" y="362"/>
                </a:lnTo>
                <a:close/>
                <a:moveTo>
                  <a:pt x="245" y="362"/>
                </a:moveTo>
                <a:cubicBezTo>
                  <a:pt x="245" y="368"/>
                  <a:pt x="240" y="373"/>
                  <a:pt x="234" y="373"/>
                </a:cubicBezTo>
                <a:cubicBezTo>
                  <a:pt x="228" y="373"/>
                  <a:pt x="224" y="368"/>
                  <a:pt x="224" y="362"/>
                </a:cubicBezTo>
                <a:cubicBezTo>
                  <a:pt x="224" y="277"/>
                  <a:pt x="224" y="277"/>
                  <a:pt x="224" y="277"/>
                </a:cubicBezTo>
                <a:cubicBezTo>
                  <a:pt x="224" y="271"/>
                  <a:pt x="228" y="266"/>
                  <a:pt x="234" y="266"/>
                </a:cubicBezTo>
                <a:cubicBezTo>
                  <a:pt x="240" y="266"/>
                  <a:pt x="245" y="271"/>
                  <a:pt x="245" y="277"/>
                </a:cubicBezTo>
                <a:lnTo>
                  <a:pt x="245" y="362"/>
                </a:lnTo>
                <a:close/>
                <a:moveTo>
                  <a:pt x="288" y="362"/>
                </a:moveTo>
                <a:cubicBezTo>
                  <a:pt x="288" y="368"/>
                  <a:pt x="283" y="373"/>
                  <a:pt x="277" y="373"/>
                </a:cubicBezTo>
                <a:cubicBezTo>
                  <a:pt x="271" y="373"/>
                  <a:pt x="266" y="368"/>
                  <a:pt x="266" y="362"/>
                </a:cubicBezTo>
                <a:cubicBezTo>
                  <a:pt x="266" y="277"/>
                  <a:pt x="266" y="277"/>
                  <a:pt x="266" y="277"/>
                </a:cubicBezTo>
                <a:cubicBezTo>
                  <a:pt x="266" y="271"/>
                  <a:pt x="271" y="266"/>
                  <a:pt x="277" y="266"/>
                </a:cubicBezTo>
                <a:cubicBezTo>
                  <a:pt x="283" y="266"/>
                  <a:pt x="288" y="271"/>
                  <a:pt x="288" y="277"/>
                </a:cubicBezTo>
                <a:lnTo>
                  <a:pt x="288" y="362"/>
                </a:lnTo>
                <a:close/>
                <a:moveTo>
                  <a:pt x="330" y="362"/>
                </a:moveTo>
                <a:cubicBezTo>
                  <a:pt x="330" y="368"/>
                  <a:pt x="326" y="373"/>
                  <a:pt x="320" y="373"/>
                </a:cubicBezTo>
                <a:cubicBezTo>
                  <a:pt x="314" y="373"/>
                  <a:pt x="309" y="368"/>
                  <a:pt x="309" y="362"/>
                </a:cubicBezTo>
                <a:cubicBezTo>
                  <a:pt x="309" y="245"/>
                  <a:pt x="309" y="245"/>
                  <a:pt x="309" y="245"/>
                </a:cubicBezTo>
                <a:cubicBezTo>
                  <a:pt x="309" y="239"/>
                  <a:pt x="314" y="234"/>
                  <a:pt x="320" y="234"/>
                </a:cubicBezTo>
                <a:cubicBezTo>
                  <a:pt x="326" y="234"/>
                  <a:pt x="330" y="239"/>
                  <a:pt x="330" y="245"/>
                </a:cubicBezTo>
                <a:lnTo>
                  <a:pt x="330" y="362"/>
                </a:lnTo>
                <a:close/>
                <a:moveTo>
                  <a:pt x="373" y="362"/>
                </a:moveTo>
                <a:cubicBezTo>
                  <a:pt x="373" y="368"/>
                  <a:pt x="368" y="373"/>
                  <a:pt x="362" y="373"/>
                </a:cubicBezTo>
                <a:cubicBezTo>
                  <a:pt x="356" y="373"/>
                  <a:pt x="352" y="368"/>
                  <a:pt x="352" y="362"/>
                </a:cubicBezTo>
                <a:cubicBezTo>
                  <a:pt x="352" y="213"/>
                  <a:pt x="352" y="213"/>
                  <a:pt x="352" y="213"/>
                </a:cubicBezTo>
                <a:cubicBezTo>
                  <a:pt x="352" y="207"/>
                  <a:pt x="356" y="202"/>
                  <a:pt x="362" y="202"/>
                </a:cubicBezTo>
                <a:cubicBezTo>
                  <a:pt x="368" y="202"/>
                  <a:pt x="373" y="207"/>
                  <a:pt x="373" y="213"/>
                </a:cubicBezTo>
                <a:lnTo>
                  <a:pt x="373" y="362"/>
                </a:lnTo>
                <a:close/>
                <a:moveTo>
                  <a:pt x="394" y="170"/>
                </a:moveTo>
                <a:cubicBezTo>
                  <a:pt x="394" y="176"/>
                  <a:pt x="390" y="181"/>
                  <a:pt x="384" y="181"/>
                </a:cubicBezTo>
                <a:cubicBezTo>
                  <a:pt x="378" y="181"/>
                  <a:pt x="373" y="176"/>
                  <a:pt x="373" y="170"/>
                </a:cubicBezTo>
                <a:cubicBezTo>
                  <a:pt x="373" y="153"/>
                  <a:pt x="373" y="153"/>
                  <a:pt x="373" y="153"/>
                </a:cubicBezTo>
                <a:cubicBezTo>
                  <a:pt x="285" y="242"/>
                  <a:pt x="285" y="242"/>
                  <a:pt x="285" y="242"/>
                </a:cubicBezTo>
                <a:cubicBezTo>
                  <a:pt x="283" y="244"/>
                  <a:pt x="280" y="245"/>
                  <a:pt x="277" y="245"/>
                </a:cubicBezTo>
                <a:cubicBezTo>
                  <a:pt x="195" y="245"/>
                  <a:pt x="195" y="245"/>
                  <a:pt x="195" y="245"/>
                </a:cubicBezTo>
                <a:cubicBezTo>
                  <a:pt x="113" y="307"/>
                  <a:pt x="113" y="307"/>
                  <a:pt x="113" y="307"/>
                </a:cubicBezTo>
                <a:cubicBezTo>
                  <a:pt x="111" y="308"/>
                  <a:pt x="109" y="309"/>
                  <a:pt x="106" y="309"/>
                </a:cubicBezTo>
                <a:cubicBezTo>
                  <a:pt x="103" y="309"/>
                  <a:pt x="100" y="308"/>
                  <a:pt x="98" y="305"/>
                </a:cubicBezTo>
                <a:cubicBezTo>
                  <a:pt x="94" y="300"/>
                  <a:pt x="95" y="293"/>
                  <a:pt x="100" y="290"/>
                </a:cubicBezTo>
                <a:cubicBezTo>
                  <a:pt x="185" y="226"/>
                  <a:pt x="185" y="226"/>
                  <a:pt x="185" y="226"/>
                </a:cubicBezTo>
                <a:cubicBezTo>
                  <a:pt x="187" y="224"/>
                  <a:pt x="189" y="224"/>
                  <a:pt x="192" y="224"/>
                </a:cubicBezTo>
                <a:cubicBezTo>
                  <a:pt x="273" y="224"/>
                  <a:pt x="273" y="224"/>
                  <a:pt x="273" y="224"/>
                </a:cubicBezTo>
                <a:cubicBezTo>
                  <a:pt x="358" y="138"/>
                  <a:pt x="358" y="138"/>
                  <a:pt x="358" y="138"/>
                </a:cubicBezTo>
                <a:cubicBezTo>
                  <a:pt x="341" y="138"/>
                  <a:pt x="341" y="138"/>
                  <a:pt x="341" y="138"/>
                </a:cubicBezTo>
                <a:cubicBezTo>
                  <a:pt x="335" y="138"/>
                  <a:pt x="330" y="134"/>
                  <a:pt x="330" y="128"/>
                </a:cubicBezTo>
                <a:cubicBezTo>
                  <a:pt x="330" y="122"/>
                  <a:pt x="335" y="117"/>
                  <a:pt x="341" y="117"/>
                </a:cubicBezTo>
                <a:cubicBezTo>
                  <a:pt x="384" y="117"/>
                  <a:pt x="384" y="117"/>
                  <a:pt x="384" y="117"/>
                </a:cubicBezTo>
                <a:cubicBezTo>
                  <a:pt x="385" y="117"/>
                  <a:pt x="386" y="117"/>
                  <a:pt x="388" y="118"/>
                </a:cubicBezTo>
                <a:cubicBezTo>
                  <a:pt x="390" y="119"/>
                  <a:pt x="392" y="121"/>
                  <a:pt x="394" y="124"/>
                </a:cubicBezTo>
                <a:cubicBezTo>
                  <a:pt x="394" y="125"/>
                  <a:pt x="394" y="126"/>
                  <a:pt x="394" y="128"/>
                </a:cubicBezTo>
                <a:lnTo>
                  <a:pt x="394" y="1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grpSp>
        <p:nvGrpSpPr>
          <p:cNvPr id="86" name="Group 85">
            <a:extLst>
              <a:ext uri="{FF2B5EF4-FFF2-40B4-BE49-F238E27FC236}">
                <a16:creationId xmlns:a16="http://schemas.microsoft.com/office/drawing/2014/main" id="{1E14AC9F-063D-B29C-CDE0-9D8FB0E0C54F}"/>
              </a:ext>
            </a:extLst>
          </p:cNvPr>
          <p:cNvGrpSpPr>
            <a:grpSpLocks noChangeAspect="1"/>
          </p:cNvGrpSpPr>
          <p:nvPr/>
        </p:nvGrpSpPr>
        <p:grpSpPr>
          <a:xfrm>
            <a:off x="6631549" y="5651730"/>
            <a:ext cx="507632" cy="507632"/>
            <a:chOff x="4148286" y="2638014"/>
            <a:chExt cx="813816" cy="813816"/>
          </a:xfrm>
        </p:grpSpPr>
        <p:sp>
          <p:nvSpPr>
            <p:cNvPr id="87" name="Oval 86">
              <a:extLst>
                <a:ext uri="{FF2B5EF4-FFF2-40B4-BE49-F238E27FC236}">
                  <a16:creationId xmlns:a16="http://schemas.microsoft.com/office/drawing/2014/main" id="{F8498D32-A534-1880-472C-C5109C3B5FB8}"/>
                </a:ext>
              </a:extLst>
            </p:cNvPr>
            <p:cNvSpPr/>
            <p:nvPr/>
          </p:nvSpPr>
          <p:spPr bwMode="auto">
            <a:xfrm>
              <a:off x="4148286" y="2638014"/>
              <a:ext cx="813816" cy="813816"/>
            </a:xfrm>
            <a:prstGeom prst="ellipse">
              <a:avLst/>
            </a:prstGeom>
            <a:solidFill>
              <a:srgbClr val="134C6E"/>
            </a:solidFill>
            <a:ln w="9525" cap="flat" cmpd="sng" algn="ctr">
              <a:solidFill>
                <a:srgbClr val="134C6E"/>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charset="0"/>
                <a:cs typeface="ＭＳ Ｐゴシック" charset="0"/>
              </a:endParaRPr>
            </a:p>
          </p:txBody>
        </p:sp>
        <p:pic>
          <p:nvPicPr>
            <p:cNvPr id="88" name="Graphic 87" descr="Internet outline">
              <a:extLst>
                <a:ext uri="{FF2B5EF4-FFF2-40B4-BE49-F238E27FC236}">
                  <a16:creationId xmlns:a16="http://schemas.microsoft.com/office/drawing/2014/main" id="{0B8F1A69-3502-29F2-34B6-A4E449FF3C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08673" y="2688818"/>
              <a:ext cx="685524" cy="685524"/>
            </a:xfrm>
            <a:prstGeom prst="rect">
              <a:avLst/>
            </a:prstGeom>
          </p:spPr>
        </p:pic>
      </p:grpSp>
      <p:sp>
        <p:nvSpPr>
          <p:cNvPr id="90" name="Isosceles Triangle 89">
            <a:extLst>
              <a:ext uri="{FF2B5EF4-FFF2-40B4-BE49-F238E27FC236}">
                <a16:creationId xmlns:a16="http://schemas.microsoft.com/office/drawing/2014/main" id="{5297CED8-1F02-F85A-D670-F36AFC3941C7}"/>
              </a:ext>
            </a:extLst>
          </p:cNvPr>
          <p:cNvSpPr/>
          <p:nvPr/>
        </p:nvSpPr>
        <p:spPr>
          <a:xfrm rot="5400000">
            <a:off x="3839952" y="3835373"/>
            <a:ext cx="4457104" cy="340743"/>
          </a:xfrm>
          <a:prstGeom prst="triangle">
            <a:avLst/>
          </a:prstGeom>
          <a:solidFill>
            <a:srgbClr val="E5E5E5"/>
          </a:solidFill>
          <a:ln>
            <a:solidFill>
              <a:srgbClr val="E5E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C9E28A4B-CCDC-3977-2711-B96AC842C23F}"/>
              </a:ext>
            </a:extLst>
          </p:cNvPr>
          <p:cNvGrpSpPr/>
          <p:nvPr/>
        </p:nvGrpSpPr>
        <p:grpSpPr>
          <a:xfrm>
            <a:off x="471005" y="1777189"/>
            <a:ext cx="5271427" cy="4457105"/>
            <a:chOff x="0" y="1931078"/>
            <a:chExt cx="2806995" cy="4172010"/>
          </a:xfrm>
          <a:effectLst/>
        </p:grpSpPr>
        <p:sp>
          <p:nvSpPr>
            <p:cNvPr id="92" name="TextBox 91">
              <a:extLst>
                <a:ext uri="{FF2B5EF4-FFF2-40B4-BE49-F238E27FC236}">
                  <a16:creationId xmlns:a16="http://schemas.microsoft.com/office/drawing/2014/main" id="{46995915-D17E-59ED-3875-D0C33F9A949C}"/>
                </a:ext>
              </a:extLst>
            </p:cNvPr>
            <p:cNvSpPr txBox="1"/>
            <p:nvPr/>
          </p:nvSpPr>
          <p:spPr>
            <a:xfrm>
              <a:off x="0" y="1931078"/>
              <a:ext cx="2806995" cy="4172010"/>
            </a:xfrm>
            <a:prstGeom prst="rect">
              <a:avLst/>
            </a:prstGeom>
            <a:solidFill>
              <a:srgbClr val="E7F2F9"/>
            </a:solidFill>
            <a:effectLst>
              <a:outerShdw blurRad="63500" sx="102000" sy="102000" algn="ctr" rotWithShape="0">
                <a:prstClr val="black">
                  <a:alpha val="40000"/>
                </a:prstClr>
              </a:outerShdw>
            </a:effectLst>
          </p:spPr>
          <p:txBody>
            <a:bodyPr wrap="square" rtlCol="0">
              <a:spAutoFit/>
            </a:bodyPr>
            <a:lstStyle/>
            <a:p>
              <a:endParaRPr lang="en-US"/>
            </a:p>
          </p:txBody>
        </p:sp>
        <p:sp>
          <p:nvSpPr>
            <p:cNvPr id="93" name="TextBox 92">
              <a:extLst>
                <a:ext uri="{FF2B5EF4-FFF2-40B4-BE49-F238E27FC236}">
                  <a16:creationId xmlns:a16="http://schemas.microsoft.com/office/drawing/2014/main" id="{2F193C99-A089-0AC5-F34B-89383F5D60FA}"/>
                </a:ext>
              </a:extLst>
            </p:cNvPr>
            <p:cNvSpPr txBox="1"/>
            <p:nvPr/>
          </p:nvSpPr>
          <p:spPr>
            <a:xfrm>
              <a:off x="32478" y="2281435"/>
              <a:ext cx="2659390" cy="280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A0A0A"/>
                  </a:solidFill>
                  <a:effectLst/>
                  <a:uLnTx/>
                  <a:uFillTx/>
                  <a:ea typeface="Open Sans Light" panose="020B0306030504020204" pitchFamily="34" charset="0"/>
                  <a:cs typeface="Open Sans Light" panose="020B0306030504020204" pitchFamily="34" charset="0"/>
                </a:rPr>
                <a:t>Developed with insights gathered from:</a:t>
              </a:r>
            </a:p>
          </p:txBody>
        </p:sp>
      </p:grpSp>
      <p:sp>
        <p:nvSpPr>
          <p:cNvPr id="97" name="Rectangle 96">
            <a:extLst>
              <a:ext uri="{FF2B5EF4-FFF2-40B4-BE49-F238E27FC236}">
                <a16:creationId xmlns:a16="http://schemas.microsoft.com/office/drawing/2014/main" id="{BACD4488-330A-BD64-E7CB-6AB208D7536E}"/>
              </a:ext>
            </a:extLst>
          </p:cNvPr>
          <p:cNvSpPr/>
          <p:nvPr/>
        </p:nvSpPr>
        <p:spPr>
          <a:xfrm>
            <a:off x="829437" y="2732978"/>
            <a:ext cx="4413123" cy="3185487"/>
          </a:xfrm>
          <a:prstGeom prst="rect">
            <a:avLst/>
          </a:prstGeom>
          <a:noFill/>
        </p:spPr>
        <p:txBody>
          <a:bodyPr wrap="square" anchor="ctr">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A0A0A"/>
                </a:solidFill>
                <a:effectLst/>
                <a:uLnTx/>
                <a:uFillTx/>
                <a:ea typeface="Open Sans Light" panose="020B0306030504020204" pitchFamily="34" charset="0"/>
                <a:cs typeface="Open Sans Light" panose="020B0306030504020204" pitchFamily="34" charset="0"/>
              </a:rPr>
              <a:t>Interviews with </a:t>
            </a:r>
            <a:r>
              <a:rPr kumimoji="0" lang="en-US" sz="1600" b="1" i="0" u="none" strike="noStrike" kern="1200" cap="none" spc="0" normalizeH="0" baseline="0" noProof="0">
                <a:ln>
                  <a:noFill/>
                </a:ln>
                <a:solidFill>
                  <a:srgbClr val="0A0A0A"/>
                </a:solidFill>
                <a:effectLst/>
                <a:uLnTx/>
                <a:uFillTx/>
                <a:ea typeface="Open Sans Light" panose="020B0306030504020204" pitchFamily="34" charset="0"/>
                <a:cs typeface="Open Sans Light" panose="020B0306030504020204" pitchFamily="34" charset="0"/>
              </a:rPr>
              <a:t>35+ agency and HR professionals</a:t>
            </a:r>
            <a:r>
              <a:rPr kumimoji="0" lang="en-US" sz="1600" b="0" i="0" u="none" strike="noStrike" kern="1200" cap="none" spc="0" normalizeH="0" baseline="0" noProof="0">
                <a:ln>
                  <a:noFill/>
                </a:ln>
                <a:solidFill>
                  <a:srgbClr val="0A0A0A"/>
                </a:solidFill>
                <a:effectLst/>
                <a:uLnTx/>
                <a:uFillTx/>
                <a:ea typeface="Open Sans Light" panose="020B0306030504020204" pitchFamily="34" charset="0"/>
                <a:cs typeface="Open Sans Light" panose="020B0306030504020204" pitchFamily="34" charset="0"/>
              </a:rPr>
              <a:t> providing hiring services statewide</a:t>
            </a:r>
            <a:endParaRPr lang="en-US" sz="1600">
              <a:solidFill>
                <a:srgbClr val="0A0A0A"/>
              </a:solidFill>
              <a:latin typeface="Open Sans"/>
              <a:ea typeface="Open Sans Light" panose="020B0306030504020204" pitchFamily="34" charset="0"/>
              <a:cs typeface="Open Sans Light" panose="020B0306030504020204" pitchFamily="34" charset="0"/>
            </a:endParaRPr>
          </a:p>
          <a:p>
            <a:pPr marL="285750" indent="-285750" defTabSz="914400">
              <a:spcBef>
                <a:spcPts val="600"/>
              </a:spcBef>
              <a:spcAft>
                <a:spcPts val="600"/>
              </a:spcAft>
              <a:buFont typeface="Arial" panose="020B0604020202020204" pitchFamily="34" charset="0"/>
              <a:buChar char="•"/>
              <a:defRPr/>
            </a:pPr>
            <a:r>
              <a:rPr kumimoji="0" lang="en-US" sz="1600" b="0" i="0" u="none" strike="noStrike" kern="1200" cap="none" spc="0" normalizeH="0" baseline="0" noProof="0">
                <a:ln>
                  <a:noFill/>
                </a:ln>
                <a:solidFill>
                  <a:srgbClr val="0A0A0A"/>
                </a:solidFill>
                <a:effectLst/>
                <a:uLnTx/>
                <a:uFillTx/>
                <a:ea typeface="Open Sans Light" panose="020B0306030504020204" pitchFamily="34" charset="0"/>
                <a:cs typeface="Open Sans Light" panose="020B0306030504020204" pitchFamily="34" charset="0"/>
              </a:rPr>
              <a:t>Review of </a:t>
            </a:r>
            <a:r>
              <a:rPr kumimoji="0" lang="en-US" sz="1600" b="1" i="0" u="none" strike="noStrike" kern="1200" cap="none" spc="0" normalizeH="0" baseline="0" noProof="0">
                <a:ln>
                  <a:noFill/>
                </a:ln>
                <a:solidFill>
                  <a:srgbClr val="0A0A0A"/>
                </a:solidFill>
                <a:effectLst/>
                <a:uLnTx/>
                <a:uFillTx/>
                <a:ea typeface="Open Sans Light" panose="020B0306030504020204" pitchFamily="34" charset="0"/>
                <a:cs typeface="Open Sans Light" panose="020B0306030504020204" pitchFamily="34" charset="0"/>
              </a:rPr>
              <a:t>organizational documents </a:t>
            </a:r>
            <a:r>
              <a:rPr kumimoji="0" lang="en-US" sz="1600" b="0" i="0" u="none" strike="noStrike" kern="1200" cap="none" spc="0" normalizeH="0" baseline="0" noProof="0">
                <a:ln>
                  <a:noFill/>
                </a:ln>
                <a:solidFill>
                  <a:srgbClr val="0A0A0A"/>
                </a:solidFill>
                <a:effectLst/>
                <a:uLnTx/>
                <a:uFillTx/>
                <a:ea typeface="Open Sans Light" panose="020B0306030504020204" pitchFamily="34" charset="0"/>
                <a:cs typeface="Open Sans Light" panose="020B0306030504020204" pitchFamily="34" charset="0"/>
              </a:rPr>
              <a:t>including organizational charts, HR policies and procedures, and technology capabilities</a:t>
            </a:r>
            <a:endParaRPr lang="en-US" sz="1600">
              <a:solidFill>
                <a:srgbClr val="0A0A0A"/>
              </a:solidFill>
              <a:latin typeface="Open Sans"/>
              <a:ea typeface="Open Sans Light" panose="020B0306030504020204" pitchFamily="34" charset="0"/>
              <a:cs typeface="Open Sans Light" panose="020B0306030504020204" pitchFamily="34" charset="0"/>
            </a:endParaRPr>
          </a:p>
          <a:p>
            <a:pPr marL="285750" indent="-285750" defTabSz="914400">
              <a:spcBef>
                <a:spcPts val="600"/>
              </a:spcBef>
              <a:spcAft>
                <a:spcPts val="600"/>
              </a:spcAft>
              <a:buFont typeface="Arial" panose="020B0604020202020204" pitchFamily="34" charset="0"/>
              <a:buChar char="•"/>
              <a:defRPr/>
            </a:pPr>
            <a:r>
              <a:rPr kumimoji="0" lang="en-US" sz="1600" b="0" i="0" u="none" strike="noStrike" kern="1200" cap="none" spc="0" normalizeH="0" baseline="0" noProof="0">
                <a:ln>
                  <a:noFill/>
                </a:ln>
                <a:solidFill>
                  <a:srgbClr val="0A0A0A"/>
                </a:solidFill>
                <a:effectLst/>
                <a:uLnTx/>
                <a:uFillTx/>
                <a:ea typeface="Open Sans Light" panose="020B0306030504020204" pitchFamily="34" charset="0"/>
                <a:cs typeface="Open Sans Light" panose="020B0306030504020204" pitchFamily="34" charset="0"/>
              </a:rPr>
              <a:t>Assessment of </a:t>
            </a:r>
            <a:r>
              <a:rPr kumimoji="0" lang="en-US" sz="1600" b="1" i="0" u="none" strike="noStrike" kern="1200" cap="none" spc="0" normalizeH="0" baseline="0" noProof="0">
                <a:ln>
                  <a:noFill/>
                </a:ln>
                <a:solidFill>
                  <a:srgbClr val="0A0A0A"/>
                </a:solidFill>
                <a:effectLst/>
                <a:uLnTx/>
                <a:uFillTx/>
                <a:ea typeface="Open Sans Light" panose="020B0306030504020204" pitchFamily="34" charset="0"/>
                <a:cs typeface="Open Sans Light" panose="020B0306030504020204" pitchFamily="34" charset="0"/>
              </a:rPr>
              <a:t>current state HR operating model</a:t>
            </a:r>
            <a:r>
              <a:rPr kumimoji="0" lang="en-US" sz="1600" b="0" i="0" u="none" strike="noStrike" kern="1200" cap="none" spc="0" normalizeH="0" baseline="0" noProof="0">
                <a:ln>
                  <a:noFill/>
                </a:ln>
                <a:solidFill>
                  <a:srgbClr val="0A0A0A"/>
                </a:solidFill>
                <a:effectLst/>
                <a:uLnTx/>
                <a:uFillTx/>
                <a:ea typeface="Open Sans Light" panose="020B0306030504020204" pitchFamily="34" charset="0"/>
                <a:cs typeface="Open Sans Light" panose="020B0306030504020204" pitchFamily="34" charset="0"/>
              </a:rPr>
              <a:t>, including processes and technologies</a:t>
            </a:r>
            <a:endParaRPr lang="en-US" sz="1600">
              <a:solidFill>
                <a:srgbClr val="0A0A0A"/>
              </a:solidFill>
              <a:latin typeface="Open Sans"/>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A0A0A"/>
              </a:solidFill>
              <a:effectLst/>
              <a:uLnTx/>
              <a:uFillTx/>
              <a:latin typeface="Open Sans"/>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3152573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CFD29A08-0132-86C0-A317-CFEE934E910C}"/>
              </a:ext>
            </a:extLst>
          </p:cNvPr>
          <p:cNvSpPr txBox="1"/>
          <p:nvPr/>
        </p:nvSpPr>
        <p:spPr>
          <a:xfrm>
            <a:off x="853441" y="5321569"/>
            <a:ext cx="11106912" cy="1017021"/>
          </a:xfrm>
          <a:prstGeom prst="rect">
            <a:avLst/>
          </a:prstGeom>
          <a:solidFill>
            <a:srgbClr val="E7F2F9"/>
          </a:solidFill>
          <a:effectLst>
            <a:outerShdw blurRad="63500" sx="102000" sy="102000" algn="ctr" rotWithShape="0">
              <a:prstClr val="black">
                <a:alpha val="40000"/>
              </a:prstClr>
            </a:outerShdw>
          </a:effectLst>
        </p:spPr>
        <p:txBody>
          <a:bodyPr wrap="square" rtlCol="0">
            <a:spAutoFit/>
          </a:bodyPr>
          <a:lstStyle/>
          <a:p>
            <a:endParaRPr lang="en-US"/>
          </a:p>
        </p:txBody>
      </p:sp>
      <p:sp>
        <p:nvSpPr>
          <p:cNvPr id="8" name="Content Placeholder 7">
            <a:extLst>
              <a:ext uri="{FF2B5EF4-FFF2-40B4-BE49-F238E27FC236}">
                <a16:creationId xmlns:a16="http://schemas.microsoft.com/office/drawing/2014/main" id="{938F4D9C-DB45-A30A-A167-F9CA725EC78A}"/>
              </a:ext>
            </a:extLst>
          </p:cNvPr>
          <p:cNvSpPr>
            <a:spLocks noGrp="1"/>
          </p:cNvSpPr>
          <p:nvPr>
            <p:ph type="body" sz="quarter" idx="13"/>
          </p:nvPr>
        </p:nvSpPr>
        <p:spPr/>
        <p:txBody>
          <a:bodyPr>
            <a:normAutofit lnSpcReduction="10000"/>
          </a:bodyPr>
          <a:lstStyle/>
          <a:p>
            <a:r>
              <a:rPr lang="en-US" dirty="0">
                <a:solidFill>
                  <a:srgbClr val="043D70"/>
                </a:solidFill>
              </a:rPr>
              <a:t>Process Review </a:t>
            </a:r>
            <a:r>
              <a:rPr lang="en-US" sz="2000" i="1" dirty="0">
                <a:solidFill>
                  <a:srgbClr val="043D70"/>
                </a:solidFill>
              </a:rPr>
              <a:t>Continued</a:t>
            </a:r>
          </a:p>
        </p:txBody>
      </p:sp>
      <p:sp>
        <p:nvSpPr>
          <p:cNvPr id="2" name="Text Placeholder 1">
            <a:extLst>
              <a:ext uri="{FF2B5EF4-FFF2-40B4-BE49-F238E27FC236}">
                <a16:creationId xmlns:a16="http://schemas.microsoft.com/office/drawing/2014/main" id="{8246CE36-F4CA-FE69-4AA1-3D7825947B65}"/>
              </a:ext>
            </a:extLst>
          </p:cNvPr>
          <p:cNvSpPr>
            <a:spLocks noGrp="1"/>
          </p:cNvSpPr>
          <p:nvPr>
            <p:ph type="body" sz="quarter" idx="14"/>
          </p:nvPr>
        </p:nvSpPr>
        <p:spPr>
          <a:xfrm>
            <a:off x="463295" y="1050544"/>
            <a:ext cx="11370742" cy="453696"/>
          </a:xfrm>
        </p:spPr>
        <p:txBody>
          <a:bodyPr/>
          <a:lstStyle/>
          <a:p>
            <a:r>
              <a:rPr kumimoji="0" lang="en-US" b="0" i="0" u="none" strike="noStrike" kern="1200" cap="none" spc="0" normalizeH="0" baseline="0" noProof="0" dirty="0">
                <a:ln>
                  <a:noFill/>
                </a:ln>
                <a:solidFill>
                  <a:srgbClr val="0A0A0A"/>
                </a:solidFill>
                <a:effectLst/>
                <a:uLnTx/>
                <a:uFillTx/>
                <a:latin typeface="+mn-lt"/>
                <a:ea typeface="Calibri" panose="020F0502020204030204" pitchFamily="34" charset="0"/>
                <a:cs typeface="Times New Roman" panose="02020603050405020304" pitchFamily="18" charset="0"/>
              </a:rPr>
              <a:t>Deloitte hosted a Future State Visioning Lab in November 2023 that brought together State Agency HR leaders:</a:t>
            </a:r>
            <a:endParaRPr lang="en-US" dirty="0">
              <a:latin typeface="+mn-lt"/>
              <a:ea typeface="Open Sans Light" panose="020B0306030504020204" pitchFamily="34" charset="0"/>
              <a:cs typeface="Open Sans Light" panose="020B0306030504020204" pitchFamily="34" charset="0"/>
            </a:endParaRPr>
          </a:p>
          <a:p>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TextBox 16">
            <a:extLst>
              <a:ext uri="{FF2B5EF4-FFF2-40B4-BE49-F238E27FC236}">
                <a16:creationId xmlns:a16="http://schemas.microsoft.com/office/drawing/2014/main" id="{EB49A36B-9EDD-CC1D-0AE9-98D090E940B7}"/>
              </a:ext>
            </a:extLst>
          </p:cNvPr>
          <p:cNvSpPr txBox="1"/>
          <p:nvPr/>
        </p:nvSpPr>
        <p:spPr>
          <a:xfrm>
            <a:off x="853441" y="5512366"/>
            <a:ext cx="11106912"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en-US" u="none" strike="noStrike" kern="1200" cap="none" spc="0" normalizeH="0" baseline="0" noProof="0" dirty="0">
                <a:ln>
                  <a:noFill/>
                </a:ln>
                <a:effectLst/>
                <a:uLnTx/>
                <a:uFillTx/>
                <a:ea typeface="+mn-ea"/>
                <a:cs typeface="+mn-cs"/>
              </a:rPr>
              <a:t>Be a collaborative and strategic partner that propels agencies forward by helping them attract, retain, and develop talent by providing resources, support, and leveraging technology to improve processes and tools.</a:t>
            </a:r>
          </a:p>
        </p:txBody>
      </p:sp>
      <p:pic>
        <p:nvPicPr>
          <p:cNvPr id="15" name="Graphic 14" descr="Badge New with solid fill">
            <a:extLst>
              <a:ext uri="{FF2B5EF4-FFF2-40B4-BE49-F238E27FC236}">
                <a16:creationId xmlns:a16="http://schemas.microsoft.com/office/drawing/2014/main" id="{B35929FB-C312-3E2D-E91A-F0E5642196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3" y="5472175"/>
            <a:ext cx="726712" cy="726712"/>
          </a:xfrm>
          <a:prstGeom prst="rect">
            <a:avLst/>
          </a:prstGeom>
        </p:spPr>
      </p:pic>
      <p:grpSp>
        <p:nvGrpSpPr>
          <p:cNvPr id="29" name="Group 28">
            <a:extLst>
              <a:ext uri="{FF2B5EF4-FFF2-40B4-BE49-F238E27FC236}">
                <a16:creationId xmlns:a16="http://schemas.microsoft.com/office/drawing/2014/main" id="{59A90424-9712-F3F4-652D-24702B72BEB7}"/>
              </a:ext>
            </a:extLst>
          </p:cNvPr>
          <p:cNvGrpSpPr/>
          <p:nvPr/>
        </p:nvGrpSpPr>
        <p:grpSpPr>
          <a:xfrm>
            <a:off x="1011306" y="1612980"/>
            <a:ext cx="2902438" cy="2982131"/>
            <a:chOff x="1011306" y="1393524"/>
            <a:chExt cx="2902438" cy="2982131"/>
          </a:xfrm>
        </p:grpSpPr>
        <p:sp>
          <p:nvSpPr>
            <p:cNvPr id="31" name="Rectangle: Rounded Corners 30">
              <a:extLst>
                <a:ext uri="{FF2B5EF4-FFF2-40B4-BE49-F238E27FC236}">
                  <a16:creationId xmlns:a16="http://schemas.microsoft.com/office/drawing/2014/main" id="{E4750F71-6304-1FA6-59FB-32C9080E9ADD}"/>
                </a:ext>
              </a:extLst>
            </p:cNvPr>
            <p:cNvSpPr/>
            <p:nvPr/>
          </p:nvSpPr>
          <p:spPr>
            <a:xfrm>
              <a:off x="1011307" y="1930439"/>
              <a:ext cx="2902437" cy="2445216"/>
            </a:xfrm>
            <a:prstGeom prst="round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12B77EE9-6FB6-B6E6-2743-C6A5101A2F38}"/>
                </a:ext>
              </a:extLst>
            </p:cNvPr>
            <p:cNvSpPr/>
            <p:nvPr/>
          </p:nvSpPr>
          <p:spPr>
            <a:xfrm>
              <a:off x="1845637" y="1393524"/>
              <a:ext cx="1278491" cy="1278491"/>
            </a:xfrm>
            <a:prstGeom prst="ellipse">
              <a:avLst/>
            </a:prstGeom>
            <a:solidFill>
              <a:srgbClr val="32154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5CE07565-1F34-F11F-172F-4EEDDDDBA3C7}"/>
                </a:ext>
              </a:extLst>
            </p:cNvPr>
            <p:cNvSpPr txBox="1"/>
            <p:nvPr/>
          </p:nvSpPr>
          <p:spPr>
            <a:xfrm>
              <a:off x="1011306" y="2816140"/>
              <a:ext cx="2902438"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TO </a:t>
              </a:r>
              <a:r>
                <a:rPr lang="en-US" sz="2000" b="1">
                  <a:solidFill>
                    <a:prstClr val="black"/>
                  </a:solidFill>
                  <a:latin typeface="Open Sans"/>
                  <a:ea typeface="Open Sans" panose="020B0606030504020204" pitchFamily="34" charset="0"/>
                  <a:cs typeface="Open Sans" panose="020B0606030504020204" pitchFamily="34" charset="0"/>
                </a:rPr>
                <a:t>ALIGN</a:t>
              </a:r>
              <a:endParaRPr kumimoji="0" lang="en-US" sz="20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rgbClr val="333333"/>
                  </a:solidFill>
                  <a:latin typeface="Open Sans Light" panose="020B0306030504020204" pitchFamily="34" charset="0"/>
                  <a:ea typeface="Open Sans Light" panose="020B0306030504020204" pitchFamily="34" charset="0"/>
                  <a:cs typeface="Open Sans Light" panose="020B0306030504020204" pitchFamily="34" charset="0"/>
                </a:rPr>
                <a:t>on the current state of New Mexico’s recruitment and hiring process </a:t>
              </a:r>
              <a:endParaRPr kumimoji="0" lang="en-US" sz="1800" b="0" i="0" u="none" strike="noStrike" kern="120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5" name="Group 34">
            <a:extLst>
              <a:ext uri="{FF2B5EF4-FFF2-40B4-BE49-F238E27FC236}">
                <a16:creationId xmlns:a16="http://schemas.microsoft.com/office/drawing/2014/main" id="{4F3B3787-E2F6-43CF-8509-DAA691C18906}"/>
              </a:ext>
            </a:extLst>
          </p:cNvPr>
          <p:cNvGrpSpPr/>
          <p:nvPr/>
        </p:nvGrpSpPr>
        <p:grpSpPr>
          <a:xfrm>
            <a:off x="8207501" y="1612980"/>
            <a:ext cx="2902437" cy="2982131"/>
            <a:chOff x="8207501" y="1393524"/>
            <a:chExt cx="2902437" cy="2982131"/>
          </a:xfrm>
        </p:grpSpPr>
        <p:sp>
          <p:nvSpPr>
            <p:cNvPr id="38" name="Rectangle: Rounded Corners 37">
              <a:extLst>
                <a:ext uri="{FF2B5EF4-FFF2-40B4-BE49-F238E27FC236}">
                  <a16:creationId xmlns:a16="http://schemas.microsoft.com/office/drawing/2014/main" id="{D45B9555-469F-6E13-F028-B3CFF5F2E3EB}"/>
                </a:ext>
              </a:extLst>
            </p:cNvPr>
            <p:cNvSpPr/>
            <p:nvPr/>
          </p:nvSpPr>
          <p:spPr>
            <a:xfrm>
              <a:off x="8207501" y="1930439"/>
              <a:ext cx="2902437" cy="2445216"/>
            </a:xfrm>
            <a:prstGeom prst="round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066E102B-8C97-9E16-8282-BC77FD779004}"/>
                </a:ext>
              </a:extLst>
            </p:cNvPr>
            <p:cNvGrpSpPr/>
            <p:nvPr/>
          </p:nvGrpSpPr>
          <p:grpSpPr>
            <a:xfrm>
              <a:off x="9015108" y="1393524"/>
              <a:ext cx="1278491" cy="1278491"/>
              <a:chOff x="4562289" y="1579394"/>
              <a:chExt cx="801384" cy="801384"/>
            </a:xfrm>
          </p:grpSpPr>
          <p:sp>
            <p:nvSpPr>
              <p:cNvPr id="41" name="Oval 40">
                <a:extLst>
                  <a:ext uri="{FF2B5EF4-FFF2-40B4-BE49-F238E27FC236}">
                    <a16:creationId xmlns:a16="http://schemas.microsoft.com/office/drawing/2014/main" id="{1373B9B9-DDA8-77EB-6236-29873B5BEC00}"/>
                  </a:ext>
                </a:extLst>
              </p:cNvPr>
              <p:cNvSpPr/>
              <p:nvPr/>
            </p:nvSpPr>
            <p:spPr>
              <a:xfrm>
                <a:off x="4562289" y="1579394"/>
                <a:ext cx="801384" cy="801384"/>
              </a:xfrm>
              <a:prstGeom prst="ellipse">
                <a:avLst/>
              </a:prstGeom>
              <a:solidFill>
                <a:srgbClr val="2887C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3" name="Graphic 42" descr="Group brainstorm outline">
                <a:extLst>
                  <a:ext uri="{FF2B5EF4-FFF2-40B4-BE49-F238E27FC236}">
                    <a16:creationId xmlns:a16="http://schemas.microsoft.com/office/drawing/2014/main" id="{CA6A9216-C51D-15CA-C71B-61DC022A9E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45675" y="1662780"/>
                <a:ext cx="634611" cy="634611"/>
              </a:xfrm>
              <a:prstGeom prst="rect">
                <a:avLst/>
              </a:prstGeom>
            </p:spPr>
          </p:pic>
        </p:grpSp>
        <p:sp>
          <p:nvSpPr>
            <p:cNvPr id="40" name="TextBox 39">
              <a:extLst>
                <a:ext uri="{FF2B5EF4-FFF2-40B4-BE49-F238E27FC236}">
                  <a16:creationId xmlns:a16="http://schemas.microsoft.com/office/drawing/2014/main" id="{CFBBDCEB-1897-ED83-38CC-FA96223F8928}"/>
                </a:ext>
              </a:extLst>
            </p:cNvPr>
            <p:cNvSpPr txBox="1"/>
            <p:nvPr/>
          </p:nvSpPr>
          <p:spPr>
            <a:xfrm>
              <a:off x="8236445" y="2816140"/>
              <a:ext cx="2835818"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TO COLLABORATE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with each other on ideas that will help enhance the recruiting and hiring process</a:t>
              </a:r>
            </a:p>
          </p:txBody>
        </p:sp>
      </p:grpSp>
      <p:grpSp>
        <p:nvGrpSpPr>
          <p:cNvPr id="45" name="Group 44">
            <a:extLst>
              <a:ext uri="{FF2B5EF4-FFF2-40B4-BE49-F238E27FC236}">
                <a16:creationId xmlns:a16="http://schemas.microsoft.com/office/drawing/2014/main" id="{AE6E976E-26AC-DBE7-DD62-BE1783E6A4BE}"/>
              </a:ext>
            </a:extLst>
          </p:cNvPr>
          <p:cNvGrpSpPr/>
          <p:nvPr/>
        </p:nvGrpSpPr>
        <p:grpSpPr>
          <a:xfrm>
            <a:off x="2013654" y="1612980"/>
            <a:ext cx="5489019" cy="2975120"/>
            <a:chOff x="2013654" y="1393524"/>
            <a:chExt cx="5489019" cy="2975120"/>
          </a:xfrm>
        </p:grpSpPr>
        <p:sp>
          <p:nvSpPr>
            <p:cNvPr id="69" name="Rectangle: Rounded Corners 68">
              <a:extLst>
                <a:ext uri="{FF2B5EF4-FFF2-40B4-BE49-F238E27FC236}">
                  <a16:creationId xmlns:a16="http://schemas.microsoft.com/office/drawing/2014/main" id="{8E07AEA4-DD8A-00F6-E920-01916211E908}"/>
                </a:ext>
              </a:extLst>
            </p:cNvPr>
            <p:cNvSpPr/>
            <p:nvPr/>
          </p:nvSpPr>
          <p:spPr>
            <a:xfrm>
              <a:off x="4600236" y="1923428"/>
              <a:ext cx="2902437" cy="2445216"/>
            </a:xfrm>
            <a:prstGeom prst="round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72" name="Group 71">
              <a:extLst>
                <a:ext uri="{FF2B5EF4-FFF2-40B4-BE49-F238E27FC236}">
                  <a16:creationId xmlns:a16="http://schemas.microsoft.com/office/drawing/2014/main" id="{44F6D503-4241-7692-4181-89093B8A24FE}"/>
                </a:ext>
              </a:extLst>
            </p:cNvPr>
            <p:cNvGrpSpPr/>
            <p:nvPr/>
          </p:nvGrpSpPr>
          <p:grpSpPr>
            <a:xfrm>
              <a:off x="2013654" y="1393524"/>
              <a:ext cx="4695209" cy="1278491"/>
              <a:chOff x="1011501" y="2004047"/>
              <a:chExt cx="2943052" cy="801384"/>
            </a:xfrm>
          </p:grpSpPr>
          <p:sp>
            <p:nvSpPr>
              <p:cNvPr id="87" name="Oval 86">
                <a:extLst>
                  <a:ext uri="{FF2B5EF4-FFF2-40B4-BE49-F238E27FC236}">
                    <a16:creationId xmlns:a16="http://schemas.microsoft.com/office/drawing/2014/main" id="{85D810F5-645A-DD78-C230-DDC3C858B3E2}"/>
                  </a:ext>
                </a:extLst>
              </p:cNvPr>
              <p:cNvSpPr/>
              <p:nvPr/>
            </p:nvSpPr>
            <p:spPr>
              <a:xfrm>
                <a:off x="3153169" y="2004047"/>
                <a:ext cx="801384" cy="801384"/>
              </a:xfrm>
              <a:prstGeom prst="ellipse">
                <a:avLst/>
              </a:prstGeom>
              <a:solidFill>
                <a:srgbClr val="0D839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8" name="Graphic 87" descr="Teacher outline">
                <a:extLst>
                  <a:ext uri="{FF2B5EF4-FFF2-40B4-BE49-F238E27FC236}">
                    <a16:creationId xmlns:a16="http://schemas.microsoft.com/office/drawing/2014/main" id="{77C2DAC7-64DA-C70F-B8DF-432485B724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1501" y="2056689"/>
                <a:ext cx="634611" cy="634611"/>
              </a:xfrm>
              <a:prstGeom prst="rect">
                <a:avLst/>
              </a:prstGeom>
            </p:spPr>
          </p:pic>
        </p:grpSp>
        <p:sp>
          <p:nvSpPr>
            <p:cNvPr id="75" name="TextBox 74">
              <a:extLst>
                <a:ext uri="{FF2B5EF4-FFF2-40B4-BE49-F238E27FC236}">
                  <a16:creationId xmlns:a16="http://schemas.microsoft.com/office/drawing/2014/main" id="{9C5A6D97-B2DC-72D8-BC60-C746965753AC}"/>
                </a:ext>
              </a:extLst>
            </p:cNvPr>
            <p:cNvSpPr txBox="1"/>
            <p:nvPr/>
          </p:nvSpPr>
          <p:spPr>
            <a:xfrm>
              <a:off x="4626395" y="2816140"/>
              <a:ext cx="2853418"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TO </a:t>
              </a:r>
              <a:r>
                <a:rPr lang="en-US" sz="2000" b="1">
                  <a:solidFill>
                    <a:prstClr val="black"/>
                  </a:solidFill>
                  <a:latin typeface="Open Sans"/>
                  <a:ea typeface="Open Sans" panose="020B0606030504020204" pitchFamily="34" charset="0"/>
                  <a:cs typeface="Open Sans" panose="020B0606030504020204" pitchFamily="34" charset="0"/>
                </a:rPr>
                <a:t>BUILD</a:t>
              </a:r>
              <a:endParaRPr kumimoji="0" lang="en-US" sz="20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rgbClr val="333333"/>
                  </a:solidFill>
                  <a:latin typeface="Open Sans Light" panose="020B0306030504020204" pitchFamily="34" charset="0"/>
                  <a:ea typeface="Open Sans Light" panose="020B0306030504020204" pitchFamily="34" charset="0"/>
                  <a:cs typeface="Open Sans Light" panose="020B0306030504020204" pitchFamily="34" charset="0"/>
                </a:rPr>
                <a:t>a</a:t>
              </a:r>
              <a:r>
                <a:rPr kumimoji="0" lang="en-US" sz="1800" b="0" i="0" u="none" strike="noStrike" kern="120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 </a:t>
              </a:r>
              <a:r>
                <a:rPr lang="en-US">
                  <a:solidFill>
                    <a:srgbClr val="333333"/>
                  </a:solidFill>
                  <a:latin typeface="Open Sans Light" panose="020B0306030504020204" pitchFamily="34" charset="0"/>
                  <a:ea typeface="Open Sans Light" panose="020B0306030504020204" pitchFamily="34" charset="0"/>
                  <a:cs typeface="Open Sans Light" panose="020B0306030504020204" pitchFamily="34" charset="0"/>
                </a:rPr>
                <a:t>o</a:t>
              </a:r>
              <a:r>
                <a:rPr kumimoji="0" lang="en-US" sz="1800" b="0" i="0" u="none" strike="noStrike" kern="1200" cap="none" spc="0" normalizeH="0" baseline="0" noProof="0" err="1">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perating</a:t>
              </a:r>
              <a:r>
                <a:rPr kumimoji="0" lang="en-US" sz="1800" b="0" i="0" u="none" strike="noStrike" kern="1200" cap="none" spc="0" normalizeH="0" baseline="0" noProof="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model that meets the State’s needs</a:t>
              </a:r>
            </a:p>
          </p:txBody>
        </p:sp>
      </p:grpSp>
      <p:pic>
        <p:nvPicPr>
          <p:cNvPr id="92" name="Graphic 91" descr="Wave Gesture outline">
            <a:extLst>
              <a:ext uri="{FF2B5EF4-FFF2-40B4-BE49-F238E27FC236}">
                <a16:creationId xmlns:a16="http://schemas.microsoft.com/office/drawing/2014/main" id="{A186C49F-6A8B-33BF-95DB-3C4381FDD0E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08411" y="1690042"/>
            <a:ext cx="1012429" cy="1012429"/>
          </a:xfrm>
          <a:prstGeom prst="rect">
            <a:avLst/>
          </a:prstGeom>
        </p:spPr>
      </p:pic>
      <p:sp>
        <p:nvSpPr>
          <p:cNvPr id="93" name="TextBox 92">
            <a:extLst>
              <a:ext uri="{FF2B5EF4-FFF2-40B4-BE49-F238E27FC236}">
                <a16:creationId xmlns:a16="http://schemas.microsoft.com/office/drawing/2014/main" id="{29B9A164-F972-B7BF-3E16-8930DEA6ABA6}"/>
              </a:ext>
            </a:extLst>
          </p:cNvPr>
          <p:cNvSpPr txBox="1"/>
          <p:nvPr/>
        </p:nvSpPr>
        <p:spPr>
          <a:xfrm>
            <a:off x="4960270" y="4813737"/>
            <a:ext cx="2182368" cy="461665"/>
          </a:xfrm>
          <a:prstGeom prst="rect">
            <a:avLst/>
          </a:prstGeom>
          <a:noFill/>
        </p:spPr>
        <p:txBody>
          <a:bodyPr wrap="square" rtlCol="0">
            <a:spAutoFit/>
          </a:bodyPr>
          <a:lstStyle/>
          <a:p>
            <a:r>
              <a:rPr lang="en-US" sz="2400" b="1" i="1" dirty="0"/>
              <a:t>Our North Star</a:t>
            </a:r>
          </a:p>
        </p:txBody>
      </p:sp>
      <p:sp>
        <p:nvSpPr>
          <p:cNvPr id="96" name="Text Placeholder 2">
            <a:extLst>
              <a:ext uri="{FF2B5EF4-FFF2-40B4-BE49-F238E27FC236}">
                <a16:creationId xmlns:a16="http://schemas.microsoft.com/office/drawing/2014/main" id="{8F66AA70-C3A6-7159-73F1-216D95152A78}"/>
              </a:ext>
            </a:extLst>
          </p:cNvPr>
          <p:cNvSpPr>
            <a:spLocks noGrp="1"/>
          </p:cNvSpPr>
          <p:nvPr>
            <p:ph type="body" sz="quarter" idx="16"/>
          </p:nvPr>
        </p:nvSpPr>
        <p:spPr>
          <a:xfrm>
            <a:off x="471005" y="390746"/>
            <a:ext cx="2818385" cy="151680"/>
          </a:xfrm>
        </p:spPr>
        <p:txBody>
          <a:bodyPr/>
          <a:lstStyle/>
          <a:p>
            <a:r>
              <a:rPr lang="en-US" dirty="0"/>
              <a:t>A2: Process Review</a:t>
            </a:r>
          </a:p>
          <a:p>
            <a:endParaRPr lang="en-US" dirty="0"/>
          </a:p>
        </p:txBody>
      </p:sp>
    </p:spTree>
    <p:extLst>
      <p:ext uri="{BB962C8B-B14F-4D97-AF65-F5344CB8AC3E}">
        <p14:creationId xmlns:p14="http://schemas.microsoft.com/office/powerpoint/2010/main" val="2141924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38F4D9C-DB45-A30A-A167-F9CA725EC78A}"/>
              </a:ext>
            </a:extLst>
          </p:cNvPr>
          <p:cNvSpPr>
            <a:spLocks noGrp="1"/>
          </p:cNvSpPr>
          <p:nvPr>
            <p:ph type="body" sz="quarter" idx="13"/>
          </p:nvPr>
        </p:nvSpPr>
        <p:spPr/>
        <p:txBody>
          <a:bodyPr>
            <a:normAutofit lnSpcReduction="10000"/>
          </a:bodyPr>
          <a:lstStyle/>
          <a:p>
            <a:r>
              <a:rPr lang="en-US" dirty="0">
                <a:solidFill>
                  <a:srgbClr val="043D70"/>
                </a:solidFill>
              </a:rPr>
              <a:t>Process Review </a:t>
            </a:r>
            <a:r>
              <a:rPr lang="en-US" sz="2000" i="1" dirty="0">
                <a:solidFill>
                  <a:srgbClr val="043D70"/>
                </a:solidFill>
              </a:rPr>
              <a:t>Continued</a:t>
            </a:r>
          </a:p>
        </p:txBody>
      </p:sp>
      <p:sp>
        <p:nvSpPr>
          <p:cNvPr id="2" name="Text Placeholder 1">
            <a:extLst>
              <a:ext uri="{FF2B5EF4-FFF2-40B4-BE49-F238E27FC236}">
                <a16:creationId xmlns:a16="http://schemas.microsoft.com/office/drawing/2014/main" id="{8246CE36-F4CA-FE69-4AA1-3D7825947B65}"/>
              </a:ext>
            </a:extLst>
          </p:cNvPr>
          <p:cNvSpPr>
            <a:spLocks noGrp="1"/>
          </p:cNvSpPr>
          <p:nvPr>
            <p:ph type="body" sz="quarter" idx="14"/>
          </p:nvPr>
        </p:nvSpPr>
        <p:spPr>
          <a:xfrm>
            <a:off x="463295" y="1050544"/>
            <a:ext cx="11370742" cy="453696"/>
          </a:xfrm>
        </p:spPr>
        <p:txBody>
          <a:bodyPr/>
          <a:lstStyle/>
          <a:p>
            <a:r>
              <a:rPr kumimoji="0" lang="en-US" b="0" i="0" u="none" strike="noStrike" kern="1200" cap="none" spc="0" normalizeH="0" baseline="0" noProof="0" dirty="0">
                <a:ln>
                  <a:noFill/>
                </a:ln>
                <a:solidFill>
                  <a:srgbClr val="0A0A0A"/>
                </a:solidFill>
                <a:effectLst/>
                <a:uLnTx/>
                <a:uFillTx/>
                <a:latin typeface="+mn-lt"/>
                <a:ea typeface="Calibri" panose="020F0502020204030204" pitchFamily="34" charset="0"/>
                <a:cs typeface="Times New Roman" panose="02020603050405020304" pitchFamily="18" charset="0"/>
              </a:rPr>
              <a:t>During the Future State Visioning Lab we also asked the HR leaders to identify a proposed go-forward organizational model to deliver HR services to improve </a:t>
            </a:r>
            <a:r>
              <a:rPr lang="en-US" dirty="0">
                <a:solidFill>
                  <a:srgbClr val="0A0A0A"/>
                </a:solidFill>
                <a:latin typeface="+mn-lt"/>
                <a:ea typeface="Calibri" panose="020F0502020204030204" pitchFamily="34" charset="0"/>
                <a:cs typeface="Times New Roman" panose="02020603050405020304" pitchFamily="18" charset="0"/>
              </a:rPr>
              <a:t>re</a:t>
            </a:r>
            <a:r>
              <a:rPr kumimoji="0" lang="en-US" b="0" i="0" u="none" strike="noStrike" kern="1200" cap="none" spc="0" normalizeH="0" baseline="0" noProof="0" dirty="0" err="1">
                <a:ln>
                  <a:noFill/>
                </a:ln>
                <a:solidFill>
                  <a:srgbClr val="0A0A0A"/>
                </a:solidFill>
                <a:effectLst/>
                <a:uLnTx/>
                <a:uFillTx/>
                <a:latin typeface="+mn-lt"/>
                <a:ea typeface="Calibri" panose="020F0502020204030204" pitchFamily="34" charset="0"/>
                <a:cs typeface="Times New Roman" panose="02020603050405020304" pitchFamily="18" charset="0"/>
              </a:rPr>
              <a:t>cruiting</a:t>
            </a:r>
            <a:r>
              <a:rPr kumimoji="0" lang="en-US" b="0" i="0" u="none" strike="noStrike" kern="1200" cap="none" spc="0" normalizeH="0" baseline="0" noProof="0" dirty="0">
                <a:ln>
                  <a:noFill/>
                </a:ln>
                <a:solidFill>
                  <a:srgbClr val="0A0A0A"/>
                </a:solidFill>
                <a:effectLst/>
                <a:uLnTx/>
                <a:uFillTx/>
                <a:latin typeface="+mn-lt"/>
                <a:ea typeface="Calibri" panose="020F0502020204030204" pitchFamily="34" charset="0"/>
                <a:cs typeface="Times New Roman" panose="02020603050405020304" pitchFamily="18" charset="0"/>
              </a:rPr>
              <a:t>, hiring, and classification processes and the employee experience.</a:t>
            </a:r>
            <a:endParaRPr lang="en-US" dirty="0">
              <a:latin typeface="+mn-lt"/>
              <a:ea typeface="Open Sans Light" panose="020B0306030504020204" pitchFamily="34" charset="0"/>
              <a:cs typeface="Open Sans Light" panose="020B0306030504020204" pitchFamily="34" charset="0"/>
            </a:endParaRPr>
          </a:p>
          <a:p>
            <a:pPr marL="0" indent="0">
              <a:buNone/>
            </a:pPr>
            <a:endParaRPr lang="en-US" dirty="0">
              <a:latin typeface="+mn-lt"/>
              <a:ea typeface="Open Sans Light" panose="020B0306030504020204" pitchFamily="34" charset="0"/>
              <a:cs typeface="Open Sans Light" panose="020B0306030504020204" pitchFamily="34" charset="0"/>
            </a:endParaRPr>
          </a:p>
          <a:p>
            <a:endParaRPr lang="en-US" sz="12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66" name="Group 65">
            <a:extLst>
              <a:ext uri="{FF2B5EF4-FFF2-40B4-BE49-F238E27FC236}">
                <a16:creationId xmlns:a16="http://schemas.microsoft.com/office/drawing/2014/main" id="{EC2B4390-6DC8-38A9-AFE1-42EB51C34E10}"/>
              </a:ext>
            </a:extLst>
          </p:cNvPr>
          <p:cNvGrpSpPr>
            <a:grpSpLocks noChangeAspect="1"/>
          </p:cNvGrpSpPr>
          <p:nvPr/>
        </p:nvGrpSpPr>
        <p:grpSpPr>
          <a:xfrm>
            <a:off x="268715" y="1717152"/>
            <a:ext cx="5176550" cy="4899646"/>
            <a:chOff x="2982369" y="2358596"/>
            <a:chExt cx="4796465" cy="4633578"/>
          </a:xfrm>
        </p:grpSpPr>
        <p:grpSp>
          <p:nvGrpSpPr>
            <p:cNvPr id="64" name="Group 63">
              <a:extLst>
                <a:ext uri="{FF2B5EF4-FFF2-40B4-BE49-F238E27FC236}">
                  <a16:creationId xmlns:a16="http://schemas.microsoft.com/office/drawing/2014/main" id="{DBD15DF0-B208-0252-08A5-82290CA9B44E}"/>
                </a:ext>
              </a:extLst>
            </p:cNvPr>
            <p:cNvGrpSpPr/>
            <p:nvPr/>
          </p:nvGrpSpPr>
          <p:grpSpPr>
            <a:xfrm>
              <a:off x="2982369" y="2358596"/>
              <a:ext cx="4796465" cy="4633578"/>
              <a:chOff x="2982369" y="2358596"/>
              <a:chExt cx="4796465" cy="4633578"/>
            </a:xfrm>
          </p:grpSpPr>
          <p:pic>
            <p:nvPicPr>
              <p:cNvPr id="55" name="Picture 54">
                <a:extLst>
                  <a:ext uri="{FF2B5EF4-FFF2-40B4-BE49-F238E27FC236}">
                    <a16:creationId xmlns:a16="http://schemas.microsoft.com/office/drawing/2014/main" id="{2C25B0EC-72C3-ACA7-401D-BC6AE6382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369" y="2358596"/>
                <a:ext cx="4796465" cy="4633578"/>
              </a:xfrm>
              <a:prstGeom prst="rect">
                <a:avLst/>
              </a:prstGeom>
            </p:spPr>
          </p:pic>
          <p:sp>
            <p:nvSpPr>
              <p:cNvPr id="56" name="Oval 55">
                <a:extLst>
                  <a:ext uri="{FF2B5EF4-FFF2-40B4-BE49-F238E27FC236}">
                    <a16:creationId xmlns:a16="http://schemas.microsoft.com/office/drawing/2014/main" id="{1FA33787-54E9-5338-0882-4680F198E790}"/>
                  </a:ext>
                </a:extLst>
              </p:cNvPr>
              <p:cNvSpPr/>
              <p:nvPr/>
            </p:nvSpPr>
            <p:spPr bwMode="gray">
              <a:xfrm>
                <a:off x="6138275" y="4185824"/>
                <a:ext cx="857895" cy="434367"/>
              </a:xfrm>
              <a:prstGeom prst="ellipse">
                <a:avLst/>
              </a:prstGeom>
              <a:solidFill>
                <a:srgbClr val="62B5E5"/>
              </a:solidFill>
              <a:ln w="19050" algn="ctr">
                <a:no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white"/>
                    </a:solidFill>
                    <a:effectLst/>
                    <a:uLnTx/>
                    <a:uFillTx/>
                    <a:latin typeface="Open Sans"/>
                    <a:ea typeface="+mn-ea"/>
                    <a:cs typeface="+mn-cs"/>
                  </a:rPr>
                  <a:t>HR Strategy  </a:t>
                </a:r>
              </a:p>
            </p:txBody>
          </p:sp>
          <p:sp>
            <p:nvSpPr>
              <p:cNvPr id="57" name="Rectangle 56">
                <a:extLst>
                  <a:ext uri="{FF2B5EF4-FFF2-40B4-BE49-F238E27FC236}">
                    <a16:creationId xmlns:a16="http://schemas.microsoft.com/office/drawing/2014/main" id="{D509CB01-4C3C-57CF-F748-9E8E0D5D0831}"/>
                  </a:ext>
                </a:extLst>
              </p:cNvPr>
              <p:cNvSpPr/>
              <p:nvPr/>
            </p:nvSpPr>
            <p:spPr bwMode="gray">
              <a:xfrm>
                <a:off x="5040875" y="5541806"/>
                <a:ext cx="679452" cy="422645"/>
              </a:xfrm>
              <a:prstGeom prst="rect">
                <a:avLst/>
              </a:prstGeom>
              <a:solidFill>
                <a:srgbClr val="A0DCFF"/>
              </a:solidFill>
              <a:ln w="38100" algn="ctr">
                <a:no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endParaRPr kumimoji="0" lang="en-US" sz="1165" b="1" i="0" u="none" strike="noStrike" kern="0" cap="none" spc="0" normalizeH="0" baseline="0" noProof="0">
                  <a:ln>
                    <a:noFill/>
                  </a:ln>
                  <a:solidFill>
                    <a:prstClr val="white"/>
                  </a:solidFill>
                  <a:effectLst/>
                  <a:uLnTx/>
                  <a:uFillTx/>
                  <a:latin typeface="Open Sans"/>
                  <a:ea typeface="+mn-ea"/>
                  <a:cs typeface="+mn-cs"/>
                </a:endParaRPr>
              </a:p>
            </p:txBody>
          </p:sp>
          <p:sp>
            <p:nvSpPr>
              <p:cNvPr id="58" name="Freeform: Shape 57">
                <a:extLst>
                  <a:ext uri="{FF2B5EF4-FFF2-40B4-BE49-F238E27FC236}">
                    <a16:creationId xmlns:a16="http://schemas.microsoft.com/office/drawing/2014/main" id="{9F13F0C5-936E-698D-F1A5-7B7298751E22}"/>
                  </a:ext>
                </a:extLst>
              </p:cNvPr>
              <p:cNvSpPr/>
              <p:nvPr/>
            </p:nvSpPr>
            <p:spPr bwMode="gray">
              <a:xfrm>
                <a:off x="5395848" y="3138910"/>
                <a:ext cx="1150649" cy="151525"/>
              </a:xfrm>
              <a:custGeom>
                <a:avLst/>
                <a:gdLst>
                  <a:gd name="connsiteX0" fmla="*/ 46321 w 1163500"/>
                  <a:gd name="connsiteY0" fmla="*/ 15397 h 154545"/>
                  <a:gd name="connsiteX1" fmla="*/ 614839 w 1163500"/>
                  <a:gd name="connsiteY1" fmla="*/ 3470 h 154545"/>
                  <a:gd name="connsiteX2" fmla="*/ 1036258 w 1163500"/>
                  <a:gd name="connsiteY2" fmla="*/ 11421 h 154545"/>
                  <a:gd name="connsiteX3" fmla="*/ 1056136 w 1163500"/>
                  <a:gd name="connsiteY3" fmla="*/ 15397 h 154545"/>
                  <a:gd name="connsiteX4" fmla="*/ 1091917 w 1163500"/>
                  <a:gd name="connsiteY4" fmla="*/ 35275 h 154545"/>
                  <a:gd name="connsiteX5" fmla="*/ 1159503 w 1163500"/>
                  <a:gd name="connsiteY5" fmla="*/ 47202 h 154545"/>
                  <a:gd name="connsiteX6" fmla="*/ 1163479 w 1163500"/>
                  <a:gd name="connsiteY6" fmla="*/ 63105 h 154545"/>
                  <a:gd name="connsiteX7" fmla="*/ 1155528 w 1163500"/>
                  <a:gd name="connsiteY7" fmla="*/ 118764 h 154545"/>
                  <a:gd name="connsiteX8" fmla="*/ 1111796 w 1163500"/>
                  <a:gd name="connsiteY8" fmla="*/ 142618 h 154545"/>
                  <a:gd name="connsiteX9" fmla="*/ 1028307 w 1163500"/>
                  <a:gd name="connsiteY9" fmla="*/ 154545 h 154545"/>
                  <a:gd name="connsiteX10" fmla="*/ 889159 w 1163500"/>
                  <a:gd name="connsiteY10" fmla="*/ 150569 h 154545"/>
                  <a:gd name="connsiteX11" fmla="*/ 865305 w 1163500"/>
                  <a:gd name="connsiteY11" fmla="*/ 146594 h 154545"/>
                  <a:gd name="connsiteX12" fmla="*/ 821573 w 1163500"/>
                  <a:gd name="connsiteY12" fmla="*/ 142618 h 154545"/>
                  <a:gd name="connsiteX13" fmla="*/ 753987 w 1163500"/>
                  <a:gd name="connsiteY13" fmla="*/ 134667 h 154545"/>
                  <a:gd name="connsiteX14" fmla="*/ 606888 w 1163500"/>
                  <a:gd name="connsiteY14" fmla="*/ 130691 h 154545"/>
                  <a:gd name="connsiteX15" fmla="*/ 431959 w 1163500"/>
                  <a:gd name="connsiteY15" fmla="*/ 118764 h 154545"/>
                  <a:gd name="connsiteX16" fmla="*/ 400154 w 1163500"/>
                  <a:gd name="connsiteY16" fmla="*/ 114788 h 154545"/>
                  <a:gd name="connsiteX17" fmla="*/ 376300 w 1163500"/>
                  <a:gd name="connsiteY17" fmla="*/ 110813 h 154545"/>
                  <a:gd name="connsiteX18" fmla="*/ 276909 w 1163500"/>
                  <a:gd name="connsiteY18" fmla="*/ 106837 h 154545"/>
                  <a:gd name="connsiteX19" fmla="*/ 229201 w 1163500"/>
                  <a:gd name="connsiteY19" fmla="*/ 102861 h 154545"/>
                  <a:gd name="connsiteX20" fmla="*/ 213298 w 1163500"/>
                  <a:gd name="connsiteY20" fmla="*/ 98886 h 154545"/>
                  <a:gd name="connsiteX21" fmla="*/ 177517 w 1163500"/>
                  <a:gd name="connsiteY21" fmla="*/ 94910 h 154545"/>
                  <a:gd name="connsiteX22" fmla="*/ 46321 w 1163500"/>
                  <a:gd name="connsiteY22" fmla="*/ 82983 h 154545"/>
                  <a:gd name="connsiteX23" fmla="*/ 38369 w 1163500"/>
                  <a:gd name="connsiteY23" fmla="*/ 75032 h 154545"/>
                  <a:gd name="connsiteX24" fmla="*/ 34394 w 1163500"/>
                  <a:gd name="connsiteY24" fmla="*/ 59129 h 154545"/>
                  <a:gd name="connsiteX25" fmla="*/ 46321 w 1163500"/>
                  <a:gd name="connsiteY25" fmla="*/ 15397 h 1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63500" h="154545">
                    <a:moveTo>
                      <a:pt x="46321" y="15397"/>
                    </a:moveTo>
                    <a:cubicBezTo>
                      <a:pt x="143062" y="6120"/>
                      <a:pt x="424969" y="27206"/>
                      <a:pt x="614839" y="3470"/>
                    </a:cubicBezTo>
                    <a:cubicBezTo>
                      <a:pt x="622663" y="3550"/>
                      <a:pt x="907864" y="-8331"/>
                      <a:pt x="1036258" y="11421"/>
                    </a:cubicBezTo>
                    <a:cubicBezTo>
                      <a:pt x="1042937" y="12448"/>
                      <a:pt x="1049510" y="14072"/>
                      <a:pt x="1056136" y="15397"/>
                    </a:cubicBezTo>
                    <a:cubicBezTo>
                      <a:pt x="1068482" y="23627"/>
                      <a:pt x="1076772" y="29866"/>
                      <a:pt x="1091917" y="35275"/>
                    </a:cubicBezTo>
                    <a:cubicBezTo>
                      <a:pt x="1116447" y="44036"/>
                      <a:pt x="1133634" y="44328"/>
                      <a:pt x="1159503" y="47202"/>
                    </a:cubicBezTo>
                    <a:cubicBezTo>
                      <a:pt x="1160828" y="52503"/>
                      <a:pt x="1163782" y="57649"/>
                      <a:pt x="1163479" y="63105"/>
                    </a:cubicBezTo>
                    <a:cubicBezTo>
                      <a:pt x="1162440" y="81818"/>
                      <a:pt x="1161455" y="100984"/>
                      <a:pt x="1155528" y="118764"/>
                    </a:cubicBezTo>
                    <a:cubicBezTo>
                      <a:pt x="1149787" y="135986"/>
                      <a:pt x="1124976" y="139689"/>
                      <a:pt x="1111796" y="142618"/>
                    </a:cubicBezTo>
                    <a:cubicBezTo>
                      <a:pt x="1073752" y="151072"/>
                      <a:pt x="1065914" y="150784"/>
                      <a:pt x="1028307" y="154545"/>
                    </a:cubicBezTo>
                    <a:cubicBezTo>
                      <a:pt x="981924" y="153220"/>
                      <a:pt x="935505" y="152830"/>
                      <a:pt x="889159" y="150569"/>
                    </a:cubicBezTo>
                    <a:cubicBezTo>
                      <a:pt x="881108" y="150176"/>
                      <a:pt x="873311" y="147536"/>
                      <a:pt x="865305" y="146594"/>
                    </a:cubicBezTo>
                    <a:cubicBezTo>
                      <a:pt x="850768" y="144884"/>
                      <a:pt x="836127" y="144177"/>
                      <a:pt x="821573" y="142618"/>
                    </a:cubicBezTo>
                    <a:cubicBezTo>
                      <a:pt x="799018" y="140201"/>
                      <a:pt x="776636" y="135925"/>
                      <a:pt x="753987" y="134667"/>
                    </a:cubicBezTo>
                    <a:cubicBezTo>
                      <a:pt x="705012" y="131946"/>
                      <a:pt x="655921" y="132016"/>
                      <a:pt x="606888" y="130691"/>
                    </a:cubicBezTo>
                    <a:cubicBezTo>
                      <a:pt x="517330" y="115765"/>
                      <a:pt x="575294" y="123244"/>
                      <a:pt x="431959" y="118764"/>
                    </a:cubicBezTo>
                    <a:lnTo>
                      <a:pt x="400154" y="114788"/>
                    </a:lnTo>
                    <a:cubicBezTo>
                      <a:pt x="392174" y="113648"/>
                      <a:pt x="384344" y="111332"/>
                      <a:pt x="376300" y="110813"/>
                    </a:cubicBezTo>
                    <a:cubicBezTo>
                      <a:pt x="343212" y="108678"/>
                      <a:pt x="310039" y="108162"/>
                      <a:pt x="276909" y="106837"/>
                    </a:cubicBezTo>
                    <a:cubicBezTo>
                      <a:pt x="261006" y="105512"/>
                      <a:pt x="245036" y="104840"/>
                      <a:pt x="229201" y="102861"/>
                    </a:cubicBezTo>
                    <a:cubicBezTo>
                      <a:pt x="223779" y="102183"/>
                      <a:pt x="218699" y="99717"/>
                      <a:pt x="213298" y="98886"/>
                    </a:cubicBezTo>
                    <a:cubicBezTo>
                      <a:pt x="201437" y="97061"/>
                      <a:pt x="189444" y="96235"/>
                      <a:pt x="177517" y="94910"/>
                    </a:cubicBezTo>
                    <a:cubicBezTo>
                      <a:pt x="108047" y="99252"/>
                      <a:pt x="115807" y="104926"/>
                      <a:pt x="46321" y="82983"/>
                    </a:cubicBezTo>
                    <a:cubicBezTo>
                      <a:pt x="42747" y="81854"/>
                      <a:pt x="41020" y="77682"/>
                      <a:pt x="38369" y="75032"/>
                    </a:cubicBezTo>
                    <a:cubicBezTo>
                      <a:pt x="37044" y="69731"/>
                      <a:pt x="34394" y="64593"/>
                      <a:pt x="34394" y="59129"/>
                    </a:cubicBezTo>
                    <a:cubicBezTo>
                      <a:pt x="34394" y="33068"/>
                      <a:pt x="-50420" y="24674"/>
                      <a:pt x="46321" y="15397"/>
                    </a:cubicBezTo>
                    <a:close/>
                  </a:path>
                </a:pathLst>
              </a:custGeom>
              <a:solidFill>
                <a:srgbClr val="86BC25"/>
              </a:solidFill>
              <a:ln w="19050" algn="ctr">
                <a:no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endParaRPr kumimoji="0" lang="en-US" sz="1165" b="1" i="0" u="none" strike="noStrike" kern="0" cap="none" spc="0" normalizeH="0" baseline="0" noProof="0">
                  <a:ln>
                    <a:noFill/>
                  </a:ln>
                  <a:solidFill>
                    <a:prstClr val="white"/>
                  </a:solidFill>
                  <a:effectLst/>
                  <a:uLnTx/>
                  <a:uFillTx/>
                  <a:latin typeface="Open Sans"/>
                  <a:ea typeface="+mn-ea"/>
                  <a:cs typeface="+mn-cs"/>
                </a:endParaRPr>
              </a:p>
            </p:txBody>
          </p:sp>
          <p:sp>
            <p:nvSpPr>
              <p:cNvPr id="59" name="TextBox 58">
                <a:extLst>
                  <a:ext uri="{FF2B5EF4-FFF2-40B4-BE49-F238E27FC236}">
                    <a16:creationId xmlns:a16="http://schemas.microsoft.com/office/drawing/2014/main" id="{8C3467AE-82DD-A4F6-C869-7FC05F8967A3}"/>
                  </a:ext>
                </a:extLst>
              </p:cNvPr>
              <p:cNvSpPr txBox="1"/>
              <p:nvPr/>
            </p:nvSpPr>
            <p:spPr>
              <a:xfrm rot="183367">
                <a:off x="5484852" y="3169628"/>
                <a:ext cx="1038273" cy="93295"/>
              </a:xfrm>
              <a:prstGeom prst="rect">
                <a:avLst/>
              </a:prstGeom>
              <a:noFill/>
            </p:spPr>
            <p:txBody>
              <a:bodyPr wrap="square" lIns="0" tIns="0" rIns="0" bIns="0" rtlCol="0">
                <a:spAutoFit/>
              </a:bodyPr>
              <a:lstStyle/>
              <a:p>
                <a:pPr marL="0" marR="0" lvl="0" indent="0" algn="ctr" defTabSz="665665" rtl="0" eaLnBrk="1" fontAlgn="auto" latinLnBrk="0" hangingPunct="1">
                  <a:lnSpc>
                    <a:spcPct val="106000"/>
                  </a:lnSpc>
                  <a:spcBef>
                    <a:spcPts val="437"/>
                  </a:spcBef>
                  <a:spcAft>
                    <a:spcPts val="0"/>
                  </a:spcAft>
                  <a:buClrTx/>
                  <a:buSzPct val="100000"/>
                  <a:buFontTx/>
                  <a:buNone/>
                  <a:tabLst/>
                  <a:defRPr/>
                </a:pPr>
                <a:r>
                  <a:rPr kumimoji="0" lang="en-US" sz="600" b="1" i="0" u="none" strike="noStrike" kern="0" cap="none" spc="0" normalizeH="0" baseline="0" noProof="0">
                    <a:ln>
                      <a:noFill/>
                    </a:ln>
                    <a:solidFill>
                      <a:prstClr val="white"/>
                    </a:solidFill>
                    <a:effectLst/>
                    <a:uLnTx/>
                    <a:uFillTx/>
                    <a:latin typeface="Open Sans"/>
                    <a:ea typeface="Open Sans" panose="020B0606030504020204" pitchFamily="34" charset="0"/>
                    <a:cs typeface="Open Sans" panose="020B0606030504020204" pitchFamily="34" charset="0"/>
                  </a:rPr>
                  <a:t>Senior Agency Leaders </a:t>
                </a:r>
              </a:p>
            </p:txBody>
          </p:sp>
        </p:grpSp>
        <p:grpSp>
          <p:nvGrpSpPr>
            <p:cNvPr id="65" name="Group 64">
              <a:extLst>
                <a:ext uri="{FF2B5EF4-FFF2-40B4-BE49-F238E27FC236}">
                  <a16:creationId xmlns:a16="http://schemas.microsoft.com/office/drawing/2014/main" id="{0AA7B290-2381-3CD7-51F4-87E2AEC3D5E3}"/>
                </a:ext>
              </a:extLst>
            </p:cNvPr>
            <p:cNvGrpSpPr/>
            <p:nvPr/>
          </p:nvGrpSpPr>
          <p:grpSpPr>
            <a:xfrm>
              <a:off x="3744334" y="3080861"/>
              <a:ext cx="3693894" cy="2839210"/>
              <a:chOff x="3744334" y="3080861"/>
              <a:chExt cx="3693894" cy="2839210"/>
            </a:xfrm>
          </p:grpSpPr>
          <p:sp>
            <p:nvSpPr>
              <p:cNvPr id="46" name="Oval 45">
                <a:extLst>
                  <a:ext uri="{FF2B5EF4-FFF2-40B4-BE49-F238E27FC236}">
                    <a16:creationId xmlns:a16="http://schemas.microsoft.com/office/drawing/2014/main" id="{9B1856E7-A31E-C520-3A20-A18BD1893E33}"/>
                  </a:ext>
                </a:extLst>
              </p:cNvPr>
              <p:cNvSpPr>
                <a:spLocks/>
              </p:cNvSpPr>
              <p:nvPr/>
            </p:nvSpPr>
            <p:spPr bwMode="gray">
              <a:xfrm>
                <a:off x="5651402" y="3931225"/>
                <a:ext cx="353366" cy="343895"/>
              </a:xfrm>
              <a:prstGeom prst="ellipse">
                <a:avLst/>
              </a:prstGeom>
              <a:solidFill>
                <a:srgbClr val="23628A"/>
              </a:solidFill>
              <a:ln w="19050" algn="ctr">
                <a:solidFill>
                  <a:sysClr val="window" lastClr="FFFFFF"/>
                </a:solid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a:ea typeface="Verdana" panose="020B0604030504040204" pitchFamily="34" charset="0"/>
                    <a:cs typeface="+mn-cs"/>
                  </a:rPr>
                  <a:t>2</a:t>
                </a:r>
              </a:p>
            </p:txBody>
          </p:sp>
          <p:sp>
            <p:nvSpPr>
              <p:cNvPr id="47" name="TextBox 46">
                <a:extLst>
                  <a:ext uri="{FF2B5EF4-FFF2-40B4-BE49-F238E27FC236}">
                    <a16:creationId xmlns:a16="http://schemas.microsoft.com/office/drawing/2014/main" id="{FD0040B5-72A4-8E81-7ED5-5A9BE8BA45C5}"/>
                  </a:ext>
                </a:extLst>
              </p:cNvPr>
              <p:cNvSpPr txBox="1"/>
              <p:nvPr/>
            </p:nvSpPr>
            <p:spPr>
              <a:xfrm>
                <a:off x="4909854" y="4771141"/>
                <a:ext cx="959581" cy="408623"/>
              </a:xfrm>
              <a:prstGeom prst="roundRect">
                <a:avLst/>
              </a:prstGeom>
              <a:solidFill>
                <a:srgbClr val="86BC2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Open Sans"/>
                    <a:ea typeface="+mn-ea"/>
                    <a:cs typeface="+mn-cs"/>
                  </a:rPr>
                  <a:t>AGENCIES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FFFFFF"/>
                  </a:solidFill>
                  <a:effectLst/>
                  <a:uLnTx/>
                  <a:uFillTx/>
                  <a:latin typeface="Open Sans"/>
                  <a:ea typeface="+mn-ea"/>
                  <a:cs typeface="+mn-cs"/>
                </a:endParaRPr>
              </a:p>
            </p:txBody>
          </p:sp>
          <p:sp>
            <p:nvSpPr>
              <p:cNvPr id="48" name="Oval 47">
                <a:extLst>
                  <a:ext uri="{FF2B5EF4-FFF2-40B4-BE49-F238E27FC236}">
                    <a16:creationId xmlns:a16="http://schemas.microsoft.com/office/drawing/2014/main" id="{858861AC-7392-001B-B379-417E4D7FF6C9}"/>
                  </a:ext>
                </a:extLst>
              </p:cNvPr>
              <p:cNvSpPr>
                <a:spLocks/>
              </p:cNvSpPr>
              <p:nvPr/>
            </p:nvSpPr>
            <p:spPr bwMode="gray">
              <a:xfrm>
                <a:off x="5543642" y="4291268"/>
                <a:ext cx="353366" cy="343895"/>
              </a:xfrm>
              <a:prstGeom prst="ellipse">
                <a:avLst/>
              </a:prstGeom>
              <a:solidFill>
                <a:srgbClr val="23628A"/>
              </a:solidFill>
              <a:ln w="19050" algn="ctr">
                <a:solidFill>
                  <a:sysClr val="window" lastClr="FFFFFF"/>
                </a:solid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a:ea typeface="Verdana" panose="020B0604030504040204" pitchFamily="34" charset="0"/>
                    <a:cs typeface="+mn-cs"/>
                  </a:rPr>
                  <a:t>1</a:t>
                </a:r>
              </a:p>
            </p:txBody>
          </p:sp>
          <p:sp>
            <p:nvSpPr>
              <p:cNvPr id="49" name="Oval 48">
                <a:extLst>
                  <a:ext uri="{FF2B5EF4-FFF2-40B4-BE49-F238E27FC236}">
                    <a16:creationId xmlns:a16="http://schemas.microsoft.com/office/drawing/2014/main" id="{753B242A-E0DB-20D4-81C7-41A735B28636}"/>
                  </a:ext>
                </a:extLst>
              </p:cNvPr>
              <p:cNvSpPr/>
              <p:nvPr/>
            </p:nvSpPr>
            <p:spPr bwMode="gray">
              <a:xfrm>
                <a:off x="6714420" y="4401051"/>
                <a:ext cx="704566" cy="657345"/>
              </a:xfrm>
              <a:prstGeom prst="ellipse">
                <a:avLst/>
              </a:prstGeom>
              <a:solidFill>
                <a:srgbClr val="62B5E5"/>
              </a:solidFill>
              <a:ln w="28575" algn="ctr">
                <a:solidFill>
                  <a:schemeClr val="bg1"/>
                </a:solid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endParaRPr kumimoji="0" lang="en-US" sz="800" b="1" i="0" u="none" strike="noStrike" kern="0" cap="none" spc="0" normalizeH="0" baseline="0" noProof="0">
                  <a:ln>
                    <a:noFill/>
                  </a:ln>
                  <a:solidFill>
                    <a:prstClr val="white"/>
                  </a:solidFill>
                  <a:effectLst/>
                  <a:uLnTx/>
                  <a:uFillTx/>
                  <a:latin typeface="Open Sans"/>
                  <a:ea typeface="+mn-ea"/>
                  <a:cs typeface="+mn-cs"/>
                </a:endParaRPr>
              </a:p>
            </p:txBody>
          </p:sp>
          <p:sp>
            <p:nvSpPr>
              <p:cNvPr id="50" name="Oval 49">
                <a:extLst>
                  <a:ext uri="{FF2B5EF4-FFF2-40B4-BE49-F238E27FC236}">
                    <a16:creationId xmlns:a16="http://schemas.microsoft.com/office/drawing/2014/main" id="{4172C85A-E716-85FF-3A6A-E1DB88CB1947}"/>
                  </a:ext>
                </a:extLst>
              </p:cNvPr>
              <p:cNvSpPr/>
              <p:nvPr/>
            </p:nvSpPr>
            <p:spPr bwMode="gray">
              <a:xfrm>
                <a:off x="6032342" y="5017210"/>
                <a:ext cx="1046091" cy="867412"/>
              </a:xfrm>
              <a:prstGeom prst="ellipse">
                <a:avLst/>
              </a:prstGeom>
              <a:solidFill>
                <a:srgbClr val="62B5E5"/>
              </a:solidFill>
              <a:ln w="28575" algn="ctr">
                <a:solidFill>
                  <a:schemeClr val="bg1"/>
                </a:solid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r>
                  <a:rPr kumimoji="0" lang="en-US" sz="650" b="1" i="0" u="none" strike="noStrike" kern="0" cap="none" spc="0" normalizeH="0" baseline="0" noProof="0" dirty="0">
                    <a:ln>
                      <a:noFill/>
                    </a:ln>
                    <a:solidFill>
                      <a:prstClr val="white"/>
                    </a:solidFill>
                    <a:effectLst/>
                    <a:uLnTx/>
                    <a:uFillTx/>
                    <a:latin typeface="Open Sans"/>
                    <a:ea typeface="+mn-ea"/>
                    <a:cs typeface="+mn-cs"/>
                  </a:rPr>
                  <a:t>HR Operational Services </a:t>
                </a:r>
              </a:p>
            </p:txBody>
          </p:sp>
          <p:sp>
            <p:nvSpPr>
              <p:cNvPr id="51" name="Rectangle 169">
                <a:extLst>
                  <a:ext uri="{FF2B5EF4-FFF2-40B4-BE49-F238E27FC236}">
                    <a16:creationId xmlns:a16="http://schemas.microsoft.com/office/drawing/2014/main" id="{770F6455-0FDB-3142-1A33-F9B8DDF90E33}"/>
                  </a:ext>
                </a:extLst>
              </p:cNvPr>
              <p:cNvSpPr/>
              <p:nvPr/>
            </p:nvSpPr>
            <p:spPr bwMode="gray">
              <a:xfrm>
                <a:off x="4039548" y="4098923"/>
                <a:ext cx="797952" cy="324052"/>
              </a:xfrm>
              <a:custGeom>
                <a:avLst/>
                <a:gdLst>
                  <a:gd name="connsiteX0" fmla="*/ 0 w 971247"/>
                  <a:gd name="connsiteY0" fmla="*/ 0 h 626903"/>
                  <a:gd name="connsiteX1" fmla="*/ 971247 w 971247"/>
                  <a:gd name="connsiteY1" fmla="*/ 0 h 626903"/>
                  <a:gd name="connsiteX2" fmla="*/ 971247 w 971247"/>
                  <a:gd name="connsiteY2" fmla="*/ 626903 h 626903"/>
                  <a:gd name="connsiteX3" fmla="*/ 0 w 971247"/>
                  <a:gd name="connsiteY3" fmla="*/ 626903 h 626903"/>
                  <a:gd name="connsiteX4" fmla="*/ 0 w 971247"/>
                  <a:gd name="connsiteY4" fmla="*/ 0 h 626903"/>
                  <a:gd name="connsiteX0" fmla="*/ 138224 w 971247"/>
                  <a:gd name="connsiteY0" fmla="*/ 111642 h 626903"/>
                  <a:gd name="connsiteX1" fmla="*/ 971247 w 971247"/>
                  <a:gd name="connsiteY1" fmla="*/ 0 h 626903"/>
                  <a:gd name="connsiteX2" fmla="*/ 971247 w 971247"/>
                  <a:gd name="connsiteY2" fmla="*/ 626903 h 626903"/>
                  <a:gd name="connsiteX3" fmla="*/ 0 w 971247"/>
                  <a:gd name="connsiteY3" fmla="*/ 626903 h 626903"/>
                  <a:gd name="connsiteX4" fmla="*/ 138224 w 971247"/>
                  <a:gd name="connsiteY4" fmla="*/ 111642 h 626903"/>
                  <a:gd name="connsiteX0" fmla="*/ 138224 w 971247"/>
                  <a:gd name="connsiteY0" fmla="*/ 111642 h 626903"/>
                  <a:gd name="connsiteX1" fmla="*/ 971247 w 971247"/>
                  <a:gd name="connsiteY1" fmla="*/ 0 h 626903"/>
                  <a:gd name="connsiteX2" fmla="*/ 864921 w 971247"/>
                  <a:gd name="connsiteY2" fmla="*/ 483363 h 626903"/>
                  <a:gd name="connsiteX3" fmla="*/ 0 w 971247"/>
                  <a:gd name="connsiteY3" fmla="*/ 626903 h 626903"/>
                  <a:gd name="connsiteX4" fmla="*/ 138224 w 971247"/>
                  <a:gd name="connsiteY4" fmla="*/ 111642 h 626903"/>
                  <a:gd name="connsiteX0" fmla="*/ 138224 w 875554"/>
                  <a:gd name="connsiteY0" fmla="*/ 0 h 515261"/>
                  <a:gd name="connsiteX1" fmla="*/ 875554 w 875554"/>
                  <a:gd name="connsiteY1" fmla="*/ 0 h 515261"/>
                  <a:gd name="connsiteX2" fmla="*/ 864921 w 875554"/>
                  <a:gd name="connsiteY2" fmla="*/ 371721 h 515261"/>
                  <a:gd name="connsiteX3" fmla="*/ 0 w 875554"/>
                  <a:gd name="connsiteY3" fmla="*/ 515261 h 515261"/>
                  <a:gd name="connsiteX4" fmla="*/ 138224 w 875554"/>
                  <a:gd name="connsiteY4" fmla="*/ 0 h 515261"/>
                  <a:gd name="connsiteX0" fmla="*/ 69112 w 806442"/>
                  <a:gd name="connsiteY0" fmla="*/ 0 h 408936"/>
                  <a:gd name="connsiteX1" fmla="*/ 806442 w 806442"/>
                  <a:gd name="connsiteY1" fmla="*/ 0 h 408936"/>
                  <a:gd name="connsiteX2" fmla="*/ 795809 w 806442"/>
                  <a:gd name="connsiteY2" fmla="*/ 371721 h 408936"/>
                  <a:gd name="connsiteX3" fmla="*/ 0 w 806442"/>
                  <a:gd name="connsiteY3" fmla="*/ 408936 h 408936"/>
                  <a:gd name="connsiteX4" fmla="*/ 69112 w 806442"/>
                  <a:gd name="connsiteY4" fmla="*/ 0 h 408936"/>
                  <a:gd name="connsiteX0" fmla="*/ 69112 w 806442"/>
                  <a:gd name="connsiteY0" fmla="*/ 0 h 414084"/>
                  <a:gd name="connsiteX1" fmla="*/ 806442 w 806442"/>
                  <a:gd name="connsiteY1" fmla="*/ 0 h 414084"/>
                  <a:gd name="connsiteX2" fmla="*/ 795809 w 806442"/>
                  <a:gd name="connsiteY2" fmla="*/ 371721 h 414084"/>
                  <a:gd name="connsiteX3" fmla="*/ 238696 w 806442"/>
                  <a:gd name="connsiteY3" fmla="*/ 414084 h 414084"/>
                  <a:gd name="connsiteX4" fmla="*/ 0 w 806442"/>
                  <a:gd name="connsiteY4" fmla="*/ 408936 h 414084"/>
                  <a:gd name="connsiteX5" fmla="*/ 69112 w 806442"/>
                  <a:gd name="connsiteY5" fmla="*/ 0 h 414084"/>
                  <a:gd name="connsiteX0" fmla="*/ 0 w 737330"/>
                  <a:gd name="connsiteY0" fmla="*/ 0 h 414084"/>
                  <a:gd name="connsiteX1" fmla="*/ 737330 w 737330"/>
                  <a:gd name="connsiteY1" fmla="*/ 0 h 414084"/>
                  <a:gd name="connsiteX2" fmla="*/ 726697 w 737330"/>
                  <a:gd name="connsiteY2" fmla="*/ 371721 h 414084"/>
                  <a:gd name="connsiteX3" fmla="*/ 169584 w 737330"/>
                  <a:gd name="connsiteY3" fmla="*/ 414084 h 414084"/>
                  <a:gd name="connsiteX4" fmla="*/ 10633 w 737330"/>
                  <a:gd name="connsiteY4" fmla="*/ 377038 h 414084"/>
                  <a:gd name="connsiteX5" fmla="*/ 0 w 737330"/>
                  <a:gd name="connsiteY5" fmla="*/ 0 h 41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330" h="414084">
                    <a:moveTo>
                      <a:pt x="0" y="0"/>
                    </a:moveTo>
                    <a:lnTo>
                      <a:pt x="737330" y="0"/>
                    </a:lnTo>
                    <a:lnTo>
                      <a:pt x="726697" y="371721"/>
                    </a:lnTo>
                    <a:cubicBezTo>
                      <a:pt x="498462" y="380526"/>
                      <a:pt x="397819" y="405279"/>
                      <a:pt x="169584" y="414084"/>
                    </a:cubicBezTo>
                    <a:lnTo>
                      <a:pt x="10633" y="377038"/>
                    </a:lnTo>
                    <a:lnTo>
                      <a:pt x="0" y="0"/>
                    </a:lnTo>
                    <a:close/>
                  </a:path>
                </a:pathLst>
              </a:custGeom>
              <a:solidFill>
                <a:srgbClr val="62B5E5"/>
              </a:solidFill>
              <a:ln w="19050" algn="ctr">
                <a:no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r>
                  <a:rPr kumimoji="0" lang="en-US" sz="750" b="1" i="0" u="none" strike="noStrike" kern="0" cap="none" spc="0" normalizeH="0" baseline="0" noProof="0">
                    <a:ln>
                      <a:noFill/>
                    </a:ln>
                    <a:solidFill>
                      <a:prstClr val="white"/>
                    </a:solidFill>
                    <a:effectLst/>
                    <a:uLnTx/>
                    <a:uFillTx/>
                    <a:latin typeface="Open Sans"/>
                    <a:ea typeface="+mn-ea"/>
                    <a:cs typeface="+mn-cs"/>
                  </a:rPr>
                  <a:t>Centers of Expertise </a:t>
                </a:r>
              </a:p>
            </p:txBody>
          </p:sp>
          <p:sp>
            <p:nvSpPr>
              <p:cNvPr id="53" name="Oval 52">
                <a:extLst>
                  <a:ext uri="{FF2B5EF4-FFF2-40B4-BE49-F238E27FC236}">
                    <a16:creationId xmlns:a16="http://schemas.microsoft.com/office/drawing/2014/main" id="{CEC31933-7048-A507-38AE-1D5E138DD4D2}"/>
                  </a:ext>
                </a:extLst>
              </p:cNvPr>
              <p:cNvSpPr/>
              <p:nvPr/>
            </p:nvSpPr>
            <p:spPr bwMode="gray">
              <a:xfrm>
                <a:off x="6696427" y="4485705"/>
                <a:ext cx="741801" cy="492717"/>
              </a:xfrm>
              <a:prstGeom prst="ellipse">
                <a:avLst/>
              </a:prstGeom>
              <a:noFill/>
              <a:ln w="19050" algn="ctr">
                <a:no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r>
                  <a:rPr kumimoji="0" lang="en-US" sz="610" b="1" i="0" u="none" strike="noStrike" kern="0" cap="none" spc="0" normalizeH="0" baseline="0" noProof="0" dirty="0">
                    <a:ln>
                      <a:noFill/>
                    </a:ln>
                    <a:solidFill>
                      <a:prstClr val="white"/>
                    </a:solidFill>
                    <a:effectLst/>
                    <a:uLnTx/>
                    <a:uFillTx/>
                    <a:latin typeface="Open Sans"/>
                    <a:ea typeface="+mn-ea"/>
                    <a:cs typeface="+mn-cs"/>
                  </a:rPr>
                  <a:t>Analysts</a:t>
                </a:r>
              </a:p>
            </p:txBody>
          </p:sp>
          <p:sp>
            <p:nvSpPr>
              <p:cNvPr id="54" name="Oval 53">
                <a:extLst>
                  <a:ext uri="{FF2B5EF4-FFF2-40B4-BE49-F238E27FC236}">
                    <a16:creationId xmlns:a16="http://schemas.microsoft.com/office/drawing/2014/main" id="{71885B7B-75B7-7A1B-4FF6-3359F9A342C6}"/>
                  </a:ext>
                </a:extLst>
              </p:cNvPr>
              <p:cNvSpPr>
                <a:spLocks/>
              </p:cNvSpPr>
              <p:nvPr/>
            </p:nvSpPr>
            <p:spPr bwMode="gray">
              <a:xfrm>
                <a:off x="4611068" y="5576176"/>
                <a:ext cx="353366" cy="343895"/>
              </a:xfrm>
              <a:prstGeom prst="ellipse">
                <a:avLst/>
              </a:prstGeom>
              <a:solidFill>
                <a:srgbClr val="23628A"/>
              </a:solidFill>
              <a:ln w="19050" algn="ctr">
                <a:solidFill>
                  <a:sysClr val="window" lastClr="FFFFFF"/>
                </a:solid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a:ea typeface="Verdana" panose="020B0604030504040204" pitchFamily="34" charset="0"/>
                    <a:cs typeface="+mn-cs"/>
                  </a:rPr>
                  <a:t>5</a:t>
                </a:r>
              </a:p>
            </p:txBody>
          </p:sp>
          <p:sp>
            <p:nvSpPr>
              <p:cNvPr id="60" name="Star: 5 Points 59">
                <a:extLst>
                  <a:ext uri="{FF2B5EF4-FFF2-40B4-BE49-F238E27FC236}">
                    <a16:creationId xmlns:a16="http://schemas.microsoft.com/office/drawing/2014/main" id="{9C8C75A2-E84C-95FF-42AD-B426EF8D0179}"/>
                  </a:ext>
                </a:extLst>
              </p:cNvPr>
              <p:cNvSpPr>
                <a:spLocks/>
              </p:cNvSpPr>
              <p:nvPr/>
            </p:nvSpPr>
            <p:spPr bwMode="gray">
              <a:xfrm>
                <a:off x="6699698" y="3920529"/>
                <a:ext cx="365760" cy="365760"/>
              </a:xfrm>
              <a:prstGeom prst="star5">
                <a:avLst/>
              </a:prstGeom>
              <a:solidFill>
                <a:srgbClr val="23628A"/>
              </a:solidFill>
              <a:ln w="19050" algn="ctr">
                <a:no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a:ea typeface="Verdana" panose="020B0604030504040204" pitchFamily="34" charset="0"/>
                    <a:cs typeface="+mn-cs"/>
                  </a:rPr>
                  <a:t>4</a:t>
                </a:r>
              </a:p>
            </p:txBody>
          </p:sp>
          <p:sp>
            <p:nvSpPr>
              <p:cNvPr id="61" name="Star: 5 Points 60">
                <a:extLst>
                  <a:ext uri="{FF2B5EF4-FFF2-40B4-BE49-F238E27FC236}">
                    <a16:creationId xmlns:a16="http://schemas.microsoft.com/office/drawing/2014/main" id="{E00939A7-0208-A7BF-E803-C9C319D191A7}"/>
                  </a:ext>
                </a:extLst>
              </p:cNvPr>
              <p:cNvSpPr>
                <a:spLocks/>
              </p:cNvSpPr>
              <p:nvPr/>
            </p:nvSpPr>
            <p:spPr bwMode="gray">
              <a:xfrm>
                <a:off x="6699698" y="5001342"/>
                <a:ext cx="365760" cy="365760"/>
              </a:xfrm>
              <a:prstGeom prst="star5">
                <a:avLst/>
              </a:prstGeom>
              <a:solidFill>
                <a:srgbClr val="23628A"/>
              </a:solidFill>
              <a:ln w="19050" algn="ctr">
                <a:no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a:ea typeface="Verdana" panose="020B0604030504040204" pitchFamily="34" charset="0"/>
                    <a:cs typeface="+mn-cs"/>
                  </a:rPr>
                  <a:t>3</a:t>
                </a:r>
              </a:p>
            </p:txBody>
          </p:sp>
          <p:sp>
            <p:nvSpPr>
              <p:cNvPr id="62" name="Star: 5 Points 61">
                <a:extLst>
                  <a:ext uri="{FF2B5EF4-FFF2-40B4-BE49-F238E27FC236}">
                    <a16:creationId xmlns:a16="http://schemas.microsoft.com/office/drawing/2014/main" id="{8CBEE2B3-6E6F-3D99-42BD-CAED8DDDF892}"/>
                  </a:ext>
                </a:extLst>
              </p:cNvPr>
              <p:cNvSpPr>
                <a:spLocks/>
              </p:cNvSpPr>
              <p:nvPr/>
            </p:nvSpPr>
            <p:spPr bwMode="gray">
              <a:xfrm>
                <a:off x="3744334" y="3080861"/>
                <a:ext cx="365760" cy="365760"/>
              </a:xfrm>
              <a:prstGeom prst="star5">
                <a:avLst/>
              </a:prstGeom>
              <a:solidFill>
                <a:srgbClr val="23628A"/>
              </a:solidFill>
              <a:ln w="19050" algn="ctr">
                <a:no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a:ea typeface="Verdana" panose="020B0604030504040204" pitchFamily="34" charset="0"/>
                    <a:cs typeface="+mn-cs"/>
                  </a:rPr>
                  <a:t>6</a:t>
                </a:r>
              </a:p>
            </p:txBody>
          </p:sp>
          <p:sp>
            <p:nvSpPr>
              <p:cNvPr id="63" name="Star: 5 Points 62">
                <a:extLst>
                  <a:ext uri="{FF2B5EF4-FFF2-40B4-BE49-F238E27FC236}">
                    <a16:creationId xmlns:a16="http://schemas.microsoft.com/office/drawing/2014/main" id="{3D610325-91E8-48F4-267D-EDF7300B0FD2}"/>
                  </a:ext>
                </a:extLst>
              </p:cNvPr>
              <p:cNvSpPr>
                <a:spLocks/>
              </p:cNvSpPr>
              <p:nvPr/>
            </p:nvSpPr>
            <p:spPr bwMode="gray">
              <a:xfrm>
                <a:off x="3982886" y="3722020"/>
                <a:ext cx="365760" cy="365760"/>
              </a:xfrm>
              <a:prstGeom prst="star5">
                <a:avLst/>
              </a:prstGeom>
              <a:solidFill>
                <a:srgbClr val="23628A"/>
              </a:solidFill>
              <a:ln w="19050" algn="ctr">
                <a:no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a:ea typeface="Verdana" panose="020B0604030504040204" pitchFamily="34" charset="0"/>
                    <a:cs typeface="+mn-cs"/>
                  </a:rPr>
                  <a:t>7</a:t>
                </a:r>
              </a:p>
            </p:txBody>
          </p:sp>
        </p:grpSp>
      </p:grpSp>
      <p:sp>
        <p:nvSpPr>
          <p:cNvPr id="13" name="TextBox 12">
            <a:extLst>
              <a:ext uri="{FF2B5EF4-FFF2-40B4-BE49-F238E27FC236}">
                <a16:creationId xmlns:a16="http://schemas.microsoft.com/office/drawing/2014/main" id="{967EF611-20F0-7ACA-E428-DD1838FAA77B}"/>
              </a:ext>
            </a:extLst>
          </p:cNvPr>
          <p:cNvSpPr txBox="1"/>
          <p:nvPr/>
        </p:nvSpPr>
        <p:spPr>
          <a:xfrm>
            <a:off x="5457547" y="2595386"/>
            <a:ext cx="6529383" cy="307777"/>
          </a:xfrm>
          <a:prstGeom prst="rect">
            <a:avLst/>
          </a:prstGeom>
          <a:solidFill>
            <a:srgbClr val="134C6E"/>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Pct val="100000"/>
              <a:buFontTx/>
              <a:buNone/>
              <a:tabLst/>
              <a:defRPr/>
            </a:pPr>
            <a:r>
              <a:rPr lang="en-US" sz="1400" b="1">
                <a:solidFill>
                  <a:schemeClr val="lt1"/>
                </a:solidFill>
                <a:latin typeface="+mj-lt"/>
              </a:rPr>
              <a:t>Proposed HR Operating Model</a:t>
            </a:r>
            <a:endParaRPr kumimoji="0" lang="en-US" sz="1400" b="1" i="0" u="none" strike="noStrike" kern="0" cap="none" spc="300" normalizeH="0" baseline="0" noProof="0">
              <a:ln>
                <a:noFill/>
              </a:ln>
              <a:solidFill>
                <a:srgbClr val="FFFFFF"/>
              </a:solidFill>
              <a:effectLst/>
              <a:uLnTx/>
              <a:uFillTx/>
              <a:latin typeface="+mj-lt"/>
              <a:ea typeface="Open Sans" panose="020B0606030504020204" pitchFamily="34" charset="0"/>
              <a:cs typeface="Open Sans" panose="020B0606030504020204" pitchFamily="34" charset="0"/>
            </a:endParaRPr>
          </a:p>
        </p:txBody>
      </p:sp>
      <p:grpSp>
        <p:nvGrpSpPr>
          <p:cNvPr id="81" name="Group 80">
            <a:extLst>
              <a:ext uri="{FF2B5EF4-FFF2-40B4-BE49-F238E27FC236}">
                <a16:creationId xmlns:a16="http://schemas.microsoft.com/office/drawing/2014/main" id="{0793B8A4-D7A0-723C-784E-C08F21F9424C}"/>
              </a:ext>
            </a:extLst>
          </p:cNvPr>
          <p:cNvGrpSpPr/>
          <p:nvPr/>
        </p:nvGrpSpPr>
        <p:grpSpPr>
          <a:xfrm>
            <a:off x="5705652" y="3029847"/>
            <a:ext cx="3006426" cy="430887"/>
            <a:chOff x="5705652" y="3419991"/>
            <a:chExt cx="3006426" cy="430887"/>
          </a:xfrm>
        </p:grpSpPr>
        <p:sp>
          <p:nvSpPr>
            <p:cNvPr id="18" name="Oval 17">
              <a:extLst>
                <a:ext uri="{FF2B5EF4-FFF2-40B4-BE49-F238E27FC236}">
                  <a16:creationId xmlns:a16="http://schemas.microsoft.com/office/drawing/2014/main" id="{CB72DF16-47BC-A1C6-E7F0-CCA19652AA1F}"/>
                </a:ext>
              </a:extLst>
            </p:cNvPr>
            <p:cNvSpPr>
              <a:spLocks/>
            </p:cNvSpPr>
            <p:nvPr/>
          </p:nvSpPr>
          <p:spPr bwMode="gray">
            <a:xfrm>
              <a:off x="5705652" y="3467497"/>
              <a:ext cx="274320" cy="274320"/>
            </a:xfrm>
            <a:prstGeom prst="ellipse">
              <a:avLst/>
            </a:prstGeom>
            <a:solidFill>
              <a:srgbClr val="23628A"/>
            </a:solidFill>
            <a:ln w="19050" algn="ctr">
              <a:no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a:ea typeface="Verdana" panose="020B0604030504040204" pitchFamily="34" charset="0"/>
                  <a:cs typeface="+mn-cs"/>
                </a:rPr>
                <a:t>1</a:t>
              </a:r>
            </a:p>
          </p:txBody>
        </p:sp>
        <p:sp>
          <p:nvSpPr>
            <p:cNvPr id="30" name="TextBox 29">
              <a:extLst>
                <a:ext uri="{FF2B5EF4-FFF2-40B4-BE49-F238E27FC236}">
                  <a16:creationId xmlns:a16="http://schemas.microsoft.com/office/drawing/2014/main" id="{14D081EB-AA1D-E18B-16AD-8FA3316AA79D}"/>
                </a:ext>
              </a:extLst>
            </p:cNvPr>
            <p:cNvSpPr txBox="1"/>
            <p:nvPr/>
          </p:nvSpPr>
          <p:spPr>
            <a:xfrm>
              <a:off x="6017270" y="3419991"/>
              <a:ext cx="2694808" cy="430887"/>
            </a:xfrm>
            <a:prstGeom prst="rect">
              <a:avLst/>
            </a:prstGeom>
            <a:noFill/>
          </p:spPr>
          <p:txBody>
            <a:bodyPr wrap="square" lIns="45720" tIns="91440" rIns="45720" bIns="91440" numCol="1" spcCol="182880" rtlCol="0" anchor="t">
              <a:spAutoFit/>
            </a:bodyPr>
            <a:lstStyle/>
            <a:p>
              <a:pPr marL="83209" marR="0" lvl="0" indent="0" algn="l" defTabSz="332832" rtl="0" eaLnBrk="1" fontAlgn="auto" latinLnBrk="0" hangingPunct="1">
                <a:lnSpc>
                  <a:spcPct val="100000"/>
                </a:lnSpc>
                <a:spcBef>
                  <a:spcPts val="0"/>
                </a:spcBef>
                <a:spcAft>
                  <a:spcPts val="874"/>
                </a:spcAft>
                <a:buClrTx/>
                <a:buSzTx/>
                <a:buFontTx/>
                <a:buNone/>
                <a:tabLst/>
                <a:defRPr/>
              </a:pPr>
              <a:r>
                <a:rPr kumimoji="0" lang="en-US" sz="1600" i="0" u="none" strike="noStrike" kern="1200" cap="none" spc="0" normalizeH="0" baseline="0" noProof="0">
                  <a:ln>
                    <a:noFill/>
                  </a:ln>
                  <a:effectLst/>
                  <a:uLnTx/>
                  <a:uFillTx/>
                  <a:ea typeface="Open Sans" panose="020B0606030504020204" pitchFamily="34" charset="0"/>
                  <a:cs typeface="Open Sans" panose="020B0606030504020204" pitchFamily="34" charset="0"/>
                </a:rPr>
                <a:t>THE AGENCY</a:t>
              </a:r>
            </a:p>
          </p:txBody>
        </p:sp>
      </p:grpSp>
      <p:grpSp>
        <p:nvGrpSpPr>
          <p:cNvPr id="80" name="Group 79">
            <a:extLst>
              <a:ext uri="{FF2B5EF4-FFF2-40B4-BE49-F238E27FC236}">
                <a16:creationId xmlns:a16="http://schemas.microsoft.com/office/drawing/2014/main" id="{55845B9B-99E1-69F7-1F18-7B486B66B13E}"/>
              </a:ext>
            </a:extLst>
          </p:cNvPr>
          <p:cNvGrpSpPr/>
          <p:nvPr/>
        </p:nvGrpSpPr>
        <p:grpSpPr>
          <a:xfrm>
            <a:off x="5704934" y="3482621"/>
            <a:ext cx="3007144" cy="430887"/>
            <a:chOff x="5704934" y="3927737"/>
            <a:chExt cx="3007144" cy="430887"/>
          </a:xfrm>
        </p:grpSpPr>
        <p:sp>
          <p:nvSpPr>
            <p:cNvPr id="32" name="Oval 31">
              <a:extLst>
                <a:ext uri="{FF2B5EF4-FFF2-40B4-BE49-F238E27FC236}">
                  <a16:creationId xmlns:a16="http://schemas.microsoft.com/office/drawing/2014/main" id="{FBDD906B-B552-D50C-2507-CB9CC1A1E9DA}"/>
                </a:ext>
              </a:extLst>
            </p:cNvPr>
            <p:cNvSpPr>
              <a:spLocks/>
            </p:cNvSpPr>
            <p:nvPr/>
          </p:nvSpPr>
          <p:spPr bwMode="gray">
            <a:xfrm>
              <a:off x="5704934" y="3975243"/>
              <a:ext cx="274320" cy="274320"/>
            </a:xfrm>
            <a:prstGeom prst="ellipse">
              <a:avLst/>
            </a:prstGeom>
            <a:solidFill>
              <a:srgbClr val="23628A"/>
            </a:solidFill>
            <a:ln w="19050" algn="ctr">
              <a:no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a:ea typeface="Verdana" panose="020B0604030504040204" pitchFamily="34" charset="0"/>
                  <a:cs typeface="+mn-cs"/>
                </a:rPr>
                <a:t>2</a:t>
              </a:r>
            </a:p>
          </p:txBody>
        </p:sp>
        <p:sp>
          <p:nvSpPr>
            <p:cNvPr id="36" name="TextBox 35">
              <a:extLst>
                <a:ext uri="{FF2B5EF4-FFF2-40B4-BE49-F238E27FC236}">
                  <a16:creationId xmlns:a16="http://schemas.microsoft.com/office/drawing/2014/main" id="{09B14286-E3D0-FDA5-84D6-18E3A41546BF}"/>
                </a:ext>
              </a:extLst>
            </p:cNvPr>
            <p:cNvSpPr txBox="1"/>
            <p:nvPr/>
          </p:nvSpPr>
          <p:spPr>
            <a:xfrm>
              <a:off x="6017270" y="3927737"/>
              <a:ext cx="2694808" cy="430887"/>
            </a:xfrm>
            <a:prstGeom prst="rect">
              <a:avLst/>
            </a:prstGeom>
            <a:noFill/>
          </p:spPr>
          <p:txBody>
            <a:bodyPr wrap="square" lIns="45720" tIns="91440" rIns="45720" bIns="91440" numCol="1" spcCol="182880" rtlCol="0" anchor="t">
              <a:spAutoFit/>
            </a:bodyPr>
            <a:lstStyle/>
            <a:p>
              <a:pPr marL="83209" marR="0" lvl="0" indent="0" algn="l" defTabSz="332832" rtl="0" eaLnBrk="1" fontAlgn="auto" latinLnBrk="0" hangingPunct="1">
                <a:lnSpc>
                  <a:spcPct val="100000"/>
                </a:lnSpc>
                <a:spcBef>
                  <a:spcPts val="0"/>
                </a:spcBef>
                <a:spcAft>
                  <a:spcPts val="874"/>
                </a:spcAft>
                <a:buClrTx/>
                <a:buSzTx/>
                <a:buFontTx/>
                <a:buNone/>
                <a:tabLst/>
                <a:defRPr/>
              </a:pPr>
              <a:r>
                <a:rPr lang="en-US" sz="1600">
                  <a:ea typeface="Open Sans" panose="020B0606030504020204" pitchFamily="34" charset="0"/>
                  <a:cs typeface="Open Sans" panose="020B0606030504020204" pitchFamily="34" charset="0"/>
                </a:rPr>
                <a:t>DIGITAL WORKPLACE</a:t>
              </a:r>
              <a:endParaRPr kumimoji="0" lang="en-US" sz="1600" i="0" u="none" strike="noStrike" kern="1200" cap="none" spc="0" normalizeH="0" baseline="0" noProof="0">
                <a:ln>
                  <a:noFill/>
                </a:ln>
                <a:effectLst/>
                <a:uLnTx/>
                <a:uFillTx/>
                <a:ea typeface="Open Sans" panose="020B0606030504020204" pitchFamily="34" charset="0"/>
                <a:cs typeface="Open Sans" panose="020B0606030504020204" pitchFamily="34" charset="0"/>
              </a:endParaRPr>
            </a:p>
          </p:txBody>
        </p:sp>
      </p:grpSp>
      <p:grpSp>
        <p:nvGrpSpPr>
          <p:cNvPr id="79" name="Group 78">
            <a:extLst>
              <a:ext uri="{FF2B5EF4-FFF2-40B4-BE49-F238E27FC236}">
                <a16:creationId xmlns:a16="http://schemas.microsoft.com/office/drawing/2014/main" id="{59AD431A-8DF1-EEBE-1F92-0373A7A5CA65}"/>
              </a:ext>
            </a:extLst>
          </p:cNvPr>
          <p:cNvGrpSpPr/>
          <p:nvPr/>
        </p:nvGrpSpPr>
        <p:grpSpPr>
          <a:xfrm>
            <a:off x="5663003" y="3935395"/>
            <a:ext cx="3049075" cy="677108"/>
            <a:chOff x="5663003" y="4458202"/>
            <a:chExt cx="3049075" cy="677108"/>
          </a:xfrm>
        </p:grpSpPr>
        <p:sp>
          <p:nvSpPr>
            <p:cNvPr id="42" name="Star: 5 Points 41">
              <a:extLst>
                <a:ext uri="{FF2B5EF4-FFF2-40B4-BE49-F238E27FC236}">
                  <a16:creationId xmlns:a16="http://schemas.microsoft.com/office/drawing/2014/main" id="{0293C779-94B2-2B6A-F446-3B536C360D1F}"/>
                </a:ext>
              </a:extLst>
            </p:cNvPr>
            <p:cNvSpPr>
              <a:spLocks/>
            </p:cNvSpPr>
            <p:nvPr/>
          </p:nvSpPr>
          <p:spPr bwMode="gray">
            <a:xfrm>
              <a:off x="5663003" y="4459988"/>
              <a:ext cx="365760" cy="365760"/>
            </a:xfrm>
            <a:prstGeom prst="star5">
              <a:avLst/>
            </a:prstGeom>
            <a:solidFill>
              <a:srgbClr val="23628A"/>
            </a:solidFill>
            <a:ln w="19050" algn="ctr">
              <a:no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a:ea typeface="Verdana" panose="020B0604030504040204" pitchFamily="34" charset="0"/>
                  <a:cs typeface="+mn-cs"/>
                </a:rPr>
                <a:t>3</a:t>
              </a:r>
            </a:p>
          </p:txBody>
        </p:sp>
        <p:sp>
          <p:nvSpPr>
            <p:cNvPr id="44" name="TextBox 43">
              <a:extLst>
                <a:ext uri="{FF2B5EF4-FFF2-40B4-BE49-F238E27FC236}">
                  <a16:creationId xmlns:a16="http://schemas.microsoft.com/office/drawing/2014/main" id="{04E6372B-160B-F397-E5A2-168D6B4746A4}"/>
                </a:ext>
              </a:extLst>
            </p:cNvPr>
            <p:cNvSpPr txBox="1"/>
            <p:nvPr/>
          </p:nvSpPr>
          <p:spPr>
            <a:xfrm>
              <a:off x="6017270" y="4458202"/>
              <a:ext cx="2694808" cy="677108"/>
            </a:xfrm>
            <a:prstGeom prst="rect">
              <a:avLst/>
            </a:prstGeom>
            <a:noFill/>
          </p:spPr>
          <p:txBody>
            <a:bodyPr wrap="square" lIns="45720" tIns="91440" rIns="45720" bIns="91440" numCol="1" spcCol="182880" rtlCol="0" anchor="t">
              <a:spAutoFit/>
            </a:bodyPr>
            <a:lstStyle/>
            <a:p>
              <a:pPr marL="83209" marR="0" lvl="0" indent="0" algn="l" defTabSz="332832" rtl="0" eaLnBrk="1" fontAlgn="auto" latinLnBrk="0" hangingPunct="1">
                <a:lnSpc>
                  <a:spcPct val="100000"/>
                </a:lnSpc>
                <a:spcBef>
                  <a:spcPts val="0"/>
                </a:spcBef>
                <a:spcAft>
                  <a:spcPts val="874"/>
                </a:spcAft>
                <a:buClrTx/>
                <a:buSzTx/>
                <a:buFontTx/>
                <a:buNone/>
                <a:tabLst/>
                <a:defRPr/>
              </a:pPr>
              <a:r>
                <a:rPr kumimoji="0" lang="en-US" sz="1600" i="0" u="none" strike="noStrike" kern="1200" cap="none" spc="0" normalizeH="0" baseline="0" noProof="0">
                  <a:ln>
                    <a:noFill/>
                  </a:ln>
                  <a:effectLst/>
                  <a:uLnTx/>
                  <a:uFillTx/>
                  <a:ea typeface="Open Sans" panose="020B0606030504020204" pitchFamily="34" charset="0"/>
                  <a:cs typeface="Open Sans" panose="020B0606030504020204" pitchFamily="34" charset="0"/>
                </a:rPr>
                <a:t>HR OPERATIONAL SERVICES</a:t>
              </a:r>
            </a:p>
          </p:txBody>
        </p:sp>
      </p:grpSp>
      <p:grpSp>
        <p:nvGrpSpPr>
          <p:cNvPr id="78" name="Group 77">
            <a:extLst>
              <a:ext uri="{FF2B5EF4-FFF2-40B4-BE49-F238E27FC236}">
                <a16:creationId xmlns:a16="http://schemas.microsoft.com/office/drawing/2014/main" id="{FCDED690-692E-4E81-0B5F-9DA57006CDF9}"/>
              </a:ext>
            </a:extLst>
          </p:cNvPr>
          <p:cNvGrpSpPr/>
          <p:nvPr/>
        </p:nvGrpSpPr>
        <p:grpSpPr>
          <a:xfrm>
            <a:off x="5655867" y="4634390"/>
            <a:ext cx="3056211" cy="430887"/>
            <a:chOff x="5655867" y="5024534"/>
            <a:chExt cx="3056211" cy="430887"/>
          </a:xfrm>
        </p:grpSpPr>
        <p:sp>
          <p:nvSpPr>
            <p:cNvPr id="67" name="Star: 5 Points 66">
              <a:extLst>
                <a:ext uri="{FF2B5EF4-FFF2-40B4-BE49-F238E27FC236}">
                  <a16:creationId xmlns:a16="http://schemas.microsoft.com/office/drawing/2014/main" id="{0175D104-AD7B-3944-F9F4-E7A672FB9EDA}"/>
                </a:ext>
              </a:extLst>
            </p:cNvPr>
            <p:cNvSpPr>
              <a:spLocks/>
            </p:cNvSpPr>
            <p:nvPr/>
          </p:nvSpPr>
          <p:spPr bwMode="gray">
            <a:xfrm>
              <a:off x="5655867" y="5026320"/>
              <a:ext cx="365760" cy="365760"/>
            </a:xfrm>
            <a:prstGeom prst="star5">
              <a:avLst/>
            </a:prstGeom>
            <a:solidFill>
              <a:srgbClr val="23628A"/>
            </a:solidFill>
            <a:ln w="19050" algn="ctr">
              <a:no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a:ea typeface="Verdana" panose="020B0604030504040204" pitchFamily="34" charset="0"/>
                  <a:cs typeface="+mn-cs"/>
                </a:rPr>
                <a:t>4</a:t>
              </a:r>
            </a:p>
          </p:txBody>
        </p:sp>
        <p:sp>
          <p:nvSpPr>
            <p:cNvPr id="68" name="TextBox 67">
              <a:extLst>
                <a:ext uri="{FF2B5EF4-FFF2-40B4-BE49-F238E27FC236}">
                  <a16:creationId xmlns:a16="http://schemas.microsoft.com/office/drawing/2014/main" id="{8CCAF697-EDD1-EBE3-D298-734E5EED575D}"/>
                </a:ext>
              </a:extLst>
            </p:cNvPr>
            <p:cNvSpPr txBox="1"/>
            <p:nvPr/>
          </p:nvSpPr>
          <p:spPr>
            <a:xfrm>
              <a:off x="6017270" y="5024534"/>
              <a:ext cx="2694808" cy="430887"/>
            </a:xfrm>
            <a:prstGeom prst="rect">
              <a:avLst/>
            </a:prstGeom>
            <a:noFill/>
          </p:spPr>
          <p:txBody>
            <a:bodyPr wrap="square" lIns="45720" tIns="91440" rIns="45720" bIns="91440" numCol="1" spcCol="182880" rtlCol="0" anchor="t">
              <a:spAutoFit/>
            </a:bodyPr>
            <a:lstStyle/>
            <a:p>
              <a:pPr marL="83209" marR="0" lvl="0" indent="0" algn="l" defTabSz="332832" rtl="0" eaLnBrk="1" fontAlgn="auto" latinLnBrk="0" hangingPunct="1">
                <a:lnSpc>
                  <a:spcPct val="100000"/>
                </a:lnSpc>
                <a:spcBef>
                  <a:spcPts val="0"/>
                </a:spcBef>
                <a:spcAft>
                  <a:spcPts val="874"/>
                </a:spcAft>
                <a:buClrTx/>
                <a:buSzTx/>
                <a:buFontTx/>
                <a:buNone/>
                <a:tabLst/>
                <a:defRPr/>
              </a:pPr>
              <a:r>
                <a:rPr kumimoji="0" lang="en-US" sz="1600" i="0" u="none" strike="noStrike" kern="1200" cap="none" spc="0" normalizeH="0" baseline="0" noProof="0">
                  <a:ln>
                    <a:noFill/>
                  </a:ln>
                  <a:effectLst/>
                  <a:uLnTx/>
                  <a:uFillTx/>
                  <a:ea typeface="Open Sans" panose="020B0606030504020204" pitchFamily="34" charset="0"/>
                  <a:cs typeface="Open Sans" panose="020B0606030504020204" pitchFamily="34" charset="0"/>
                </a:rPr>
                <a:t>HR STRATEGY</a:t>
              </a:r>
            </a:p>
          </p:txBody>
        </p:sp>
      </p:grpSp>
      <p:grpSp>
        <p:nvGrpSpPr>
          <p:cNvPr id="86" name="Group 85">
            <a:extLst>
              <a:ext uri="{FF2B5EF4-FFF2-40B4-BE49-F238E27FC236}">
                <a16:creationId xmlns:a16="http://schemas.microsoft.com/office/drawing/2014/main" id="{644B4F5A-1EFB-5F92-3A55-2AC25DE29EBE}"/>
              </a:ext>
            </a:extLst>
          </p:cNvPr>
          <p:cNvGrpSpPr/>
          <p:nvPr/>
        </p:nvGrpSpPr>
        <p:grpSpPr>
          <a:xfrm>
            <a:off x="8871601" y="3119471"/>
            <a:ext cx="3051684" cy="615553"/>
            <a:chOff x="8932561" y="3512663"/>
            <a:chExt cx="3051684" cy="615553"/>
          </a:xfrm>
        </p:grpSpPr>
        <p:sp>
          <p:nvSpPr>
            <p:cNvPr id="70" name="Oval 69">
              <a:extLst>
                <a:ext uri="{FF2B5EF4-FFF2-40B4-BE49-F238E27FC236}">
                  <a16:creationId xmlns:a16="http://schemas.microsoft.com/office/drawing/2014/main" id="{5DB92ACB-DFE7-EBA0-3735-68EC117BEAF3}"/>
                </a:ext>
              </a:extLst>
            </p:cNvPr>
            <p:cNvSpPr>
              <a:spLocks/>
            </p:cNvSpPr>
            <p:nvPr/>
          </p:nvSpPr>
          <p:spPr bwMode="gray">
            <a:xfrm>
              <a:off x="8932561" y="3641710"/>
              <a:ext cx="274320" cy="274320"/>
            </a:xfrm>
            <a:prstGeom prst="ellipse">
              <a:avLst/>
            </a:prstGeom>
            <a:solidFill>
              <a:srgbClr val="23628A"/>
            </a:solidFill>
            <a:ln w="19050" algn="ctr">
              <a:no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a:ea typeface="Verdana" panose="020B0604030504040204" pitchFamily="34" charset="0"/>
                  <a:cs typeface="+mn-cs"/>
                </a:rPr>
                <a:t>5</a:t>
              </a:r>
            </a:p>
          </p:txBody>
        </p:sp>
        <p:sp>
          <p:nvSpPr>
            <p:cNvPr id="71" name="TextBox 70">
              <a:extLst>
                <a:ext uri="{FF2B5EF4-FFF2-40B4-BE49-F238E27FC236}">
                  <a16:creationId xmlns:a16="http://schemas.microsoft.com/office/drawing/2014/main" id="{8D48F3B8-ED73-1AF4-64BD-48D5E5ED450E}"/>
                </a:ext>
              </a:extLst>
            </p:cNvPr>
            <p:cNvSpPr txBox="1"/>
            <p:nvPr/>
          </p:nvSpPr>
          <p:spPr>
            <a:xfrm>
              <a:off x="9289437" y="3512663"/>
              <a:ext cx="2694808" cy="615553"/>
            </a:xfrm>
            <a:prstGeom prst="rect">
              <a:avLst/>
            </a:prstGeom>
            <a:noFill/>
          </p:spPr>
          <p:txBody>
            <a:bodyPr wrap="square" lIns="45720" tIns="91440" rIns="45720" bIns="91440" numCol="1" spcCol="182880" rtlCol="0" anchor="t">
              <a:spAutoFit/>
            </a:bodyPr>
            <a:lstStyle/>
            <a:p>
              <a:pPr marL="83209" marR="0" lvl="0" indent="0" defTabSz="332832" rtl="0" eaLnBrk="1" fontAlgn="auto" latinLnBrk="0" hangingPunct="1">
                <a:lnSpc>
                  <a:spcPct val="100000"/>
                </a:lnSpc>
                <a:spcBef>
                  <a:spcPts val="0"/>
                </a:spcBef>
                <a:spcAft>
                  <a:spcPts val="874"/>
                </a:spcAft>
                <a:buClrTx/>
                <a:buSzTx/>
                <a:buFontTx/>
                <a:buNone/>
                <a:tabLst/>
                <a:defRPr/>
              </a:pPr>
              <a:r>
                <a:rPr kumimoji="0" lang="en-US" sz="1400" i="0" u="none" strike="noStrike" kern="1200" cap="none" spc="0" normalizeH="0" baseline="0" noProof="0">
                  <a:ln>
                    <a:noFill/>
                  </a:ln>
                  <a:effectLst/>
                  <a:uLnTx/>
                  <a:uFillTx/>
                  <a:ea typeface="Open Sans" panose="020B0606030504020204" pitchFamily="34" charset="0"/>
                  <a:cs typeface="Open Sans" panose="020B0606030504020204" pitchFamily="34" charset="0"/>
                </a:rPr>
                <a:t>EXTERNAL NETWORKS &amp; PARTNERS</a:t>
              </a:r>
            </a:p>
          </p:txBody>
        </p:sp>
      </p:grpSp>
      <p:grpSp>
        <p:nvGrpSpPr>
          <p:cNvPr id="85" name="Group 84">
            <a:extLst>
              <a:ext uri="{FF2B5EF4-FFF2-40B4-BE49-F238E27FC236}">
                <a16:creationId xmlns:a16="http://schemas.microsoft.com/office/drawing/2014/main" id="{AD159E7F-5447-DD68-D3AF-1F1B5B8C46BB}"/>
              </a:ext>
            </a:extLst>
          </p:cNvPr>
          <p:cNvGrpSpPr/>
          <p:nvPr/>
        </p:nvGrpSpPr>
        <p:grpSpPr>
          <a:xfrm>
            <a:off x="8837242" y="3842186"/>
            <a:ext cx="3086043" cy="430887"/>
            <a:chOff x="8898202" y="4235378"/>
            <a:chExt cx="3086043" cy="430887"/>
          </a:xfrm>
        </p:grpSpPr>
        <p:sp>
          <p:nvSpPr>
            <p:cNvPr id="73" name="Star: 5 Points 72">
              <a:extLst>
                <a:ext uri="{FF2B5EF4-FFF2-40B4-BE49-F238E27FC236}">
                  <a16:creationId xmlns:a16="http://schemas.microsoft.com/office/drawing/2014/main" id="{6C23F170-4D8B-D4B0-0322-CEDB8F594D15}"/>
                </a:ext>
              </a:extLst>
            </p:cNvPr>
            <p:cNvSpPr>
              <a:spLocks/>
            </p:cNvSpPr>
            <p:nvPr/>
          </p:nvSpPr>
          <p:spPr bwMode="gray">
            <a:xfrm>
              <a:off x="8898202" y="4237164"/>
              <a:ext cx="365760" cy="365760"/>
            </a:xfrm>
            <a:prstGeom prst="star5">
              <a:avLst/>
            </a:prstGeom>
            <a:solidFill>
              <a:srgbClr val="23628A"/>
            </a:solidFill>
            <a:ln w="19050" algn="ctr">
              <a:no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a:ea typeface="Verdana" panose="020B0604030504040204" pitchFamily="34" charset="0"/>
                  <a:cs typeface="+mn-cs"/>
                </a:rPr>
                <a:t>6</a:t>
              </a:r>
            </a:p>
          </p:txBody>
        </p:sp>
        <p:sp>
          <p:nvSpPr>
            <p:cNvPr id="74" name="TextBox 73">
              <a:extLst>
                <a:ext uri="{FF2B5EF4-FFF2-40B4-BE49-F238E27FC236}">
                  <a16:creationId xmlns:a16="http://schemas.microsoft.com/office/drawing/2014/main" id="{01DC6695-ECD0-3ADE-4A55-8837C05D167F}"/>
                </a:ext>
              </a:extLst>
            </p:cNvPr>
            <p:cNvSpPr txBox="1"/>
            <p:nvPr/>
          </p:nvSpPr>
          <p:spPr>
            <a:xfrm>
              <a:off x="9289437" y="4235378"/>
              <a:ext cx="2694808" cy="430887"/>
            </a:xfrm>
            <a:prstGeom prst="rect">
              <a:avLst/>
            </a:prstGeom>
            <a:noFill/>
          </p:spPr>
          <p:txBody>
            <a:bodyPr wrap="square" lIns="45720" tIns="91440" rIns="45720" bIns="91440" numCol="1" spcCol="182880" rtlCol="0" anchor="t">
              <a:spAutoFit/>
            </a:bodyPr>
            <a:lstStyle/>
            <a:p>
              <a:pPr marL="83209" marR="0" lvl="0" indent="0" algn="l" defTabSz="332832" rtl="0" eaLnBrk="1" fontAlgn="auto" latinLnBrk="0" hangingPunct="1">
                <a:lnSpc>
                  <a:spcPct val="100000"/>
                </a:lnSpc>
                <a:spcBef>
                  <a:spcPts val="0"/>
                </a:spcBef>
                <a:spcAft>
                  <a:spcPts val="874"/>
                </a:spcAft>
                <a:buClrTx/>
                <a:buSzTx/>
                <a:buFontTx/>
                <a:buNone/>
                <a:tabLst/>
                <a:defRPr/>
              </a:pPr>
              <a:r>
                <a:rPr kumimoji="0" lang="en-US" sz="1600" i="0" u="none" strike="noStrike" kern="1200" cap="none" spc="0" normalizeH="0" baseline="0" noProof="0">
                  <a:ln>
                    <a:noFill/>
                  </a:ln>
                  <a:effectLst/>
                  <a:uLnTx/>
                  <a:uFillTx/>
                  <a:ea typeface="Open Sans" panose="020B0606030504020204" pitchFamily="34" charset="0"/>
                  <a:cs typeface="Open Sans" panose="020B0606030504020204" pitchFamily="34" charset="0"/>
                </a:rPr>
                <a:t>HR LEADERSHIP</a:t>
              </a:r>
            </a:p>
          </p:txBody>
        </p:sp>
      </p:grpSp>
      <p:grpSp>
        <p:nvGrpSpPr>
          <p:cNvPr id="84" name="Group 83">
            <a:extLst>
              <a:ext uri="{FF2B5EF4-FFF2-40B4-BE49-F238E27FC236}">
                <a16:creationId xmlns:a16="http://schemas.microsoft.com/office/drawing/2014/main" id="{3140E8BD-8A20-538A-F741-9D59C705A4BC}"/>
              </a:ext>
            </a:extLst>
          </p:cNvPr>
          <p:cNvGrpSpPr/>
          <p:nvPr/>
        </p:nvGrpSpPr>
        <p:grpSpPr>
          <a:xfrm>
            <a:off x="8837242" y="4404068"/>
            <a:ext cx="3086043" cy="677108"/>
            <a:chOff x="8898202" y="4842980"/>
            <a:chExt cx="3086043" cy="677108"/>
          </a:xfrm>
        </p:grpSpPr>
        <p:sp>
          <p:nvSpPr>
            <p:cNvPr id="76" name="Star: 5 Points 75">
              <a:extLst>
                <a:ext uri="{FF2B5EF4-FFF2-40B4-BE49-F238E27FC236}">
                  <a16:creationId xmlns:a16="http://schemas.microsoft.com/office/drawing/2014/main" id="{08932F02-D044-9FDD-276C-055A6C90EE21}"/>
                </a:ext>
              </a:extLst>
            </p:cNvPr>
            <p:cNvSpPr>
              <a:spLocks/>
            </p:cNvSpPr>
            <p:nvPr/>
          </p:nvSpPr>
          <p:spPr bwMode="gray">
            <a:xfrm>
              <a:off x="8898202" y="4844766"/>
              <a:ext cx="365760" cy="365760"/>
            </a:xfrm>
            <a:prstGeom prst="star5">
              <a:avLst/>
            </a:prstGeom>
            <a:solidFill>
              <a:srgbClr val="23628A"/>
            </a:solidFill>
            <a:ln w="19050" algn="ctr">
              <a:noFill/>
              <a:miter lim="800000"/>
              <a:headEnd/>
              <a:tailEnd/>
            </a:ln>
          </p:spPr>
          <p:txBody>
            <a:bodyPr wrap="square" lIns="64714" tIns="64714" rIns="64714" bIns="64714" rtlCol="0" anchor="ctr"/>
            <a:lstStyle/>
            <a:p>
              <a:pPr marL="0" marR="0" lvl="0" indent="0" algn="ctr" defTabSz="665665" rtl="0" eaLnBrk="1" fontAlgn="auto" latinLnBrk="0" hangingPunct="1">
                <a:lnSpc>
                  <a:spcPct val="106000"/>
                </a:lnSpc>
                <a:spcBef>
                  <a:spcPts val="0"/>
                </a:spcBef>
                <a:spcAft>
                  <a:spcPts val="0"/>
                </a:spcAft>
                <a:buClrTx/>
                <a:buSzTx/>
                <a:buFontTx/>
                <a:buNone/>
                <a:tabLst/>
                <a:defRPr/>
              </a:pPr>
              <a:r>
                <a:rPr kumimoji="0" lang="en-US" sz="1100" b="1" i="0" u="none" strike="noStrike" kern="0" cap="none" spc="0" normalizeH="0" baseline="0" noProof="0">
                  <a:ln>
                    <a:noFill/>
                  </a:ln>
                  <a:solidFill>
                    <a:prstClr val="white"/>
                  </a:solidFill>
                  <a:effectLst/>
                  <a:uLnTx/>
                  <a:uFillTx/>
                  <a:latin typeface="Open Sans"/>
                  <a:ea typeface="Verdana" panose="020B0604030504040204" pitchFamily="34" charset="0"/>
                  <a:cs typeface="+mn-cs"/>
                </a:rPr>
                <a:t>7</a:t>
              </a:r>
            </a:p>
          </p:txBody>
        </p:sp>
        <p:sp>
          <p:nvSpPr>
            <p:cNvPr id="77" name="TextBox 76">
              <a:extLst>
                <a:ext uri="{FF2B5EF4-FFF2-40B4-BE49-F238E27FC236}">
                  <a16:creationId xmlns:a16="http://schemas.microsoft.com/office/drawing/2014/main" id="{C4D538DA-7C12-B04C-43C6-A53DE9C6F535}"/>
                </a:ext>
              </a:extLst>
            </p:cNvPr>
            <p:cNvSpPr txBox="1"/>
            <p:nvPr/>
          </p:nvSpPr>
          <p:spPr>
            <a:xfrm>
              <a:off x="9289437" y="4842980"/>
              <a:ext cx="2694808" cy="677108"/>
            </a:xfrm>
            <a:prstGeom prst="rect">
              <a:avLst/>
            </a:prstGeom>
            <a:noFill/>
          </p:spPr>
          <p:txBody>
            <a:bodyPr wrap="square" lIns="45720" tIns="91440" rIns="45720" bIns="91440" numCol="1" spcCol="182880" rtlCol="0" anchor="t">
              <a:spAutoFit/>
            </a:bodyPr>
            <a:lstStyle/>
            <a:p>
              <a:pPr marL="83209" marR="0" lvl="0" indent="0" algn="l" defTabSz="332832" rtl="0" eaLnBrk="1" fontAlgn="auto" latinLnBrk="0" hangingPunct="1">
                <a:lnSpc>
                  <a:spcPct val="100000"/>
                </a:lnSpc>
                <a:spcBef>
                  <a:spcPts val="0"/>
                </a:spcBef>
                <a:spcAft>
                  <a:spcPts val="874"/>
                </a:spcAft>
                <a:buClrTx/>
                <a:buSzTx/>
                <a:buFontTx/>
                <a:buNone/>
                <a:tabLst/>
                <a:defRPr/>
              </a:pPr>
              <a:r>
                <a:rPr kumimoji="0" lang="en-US" sz="1600" i="0" u="none" strike="noStrike" kern="1200" cap="none" spc="0" normalizeH="0" baseline="0" noProof="0">
                  <a:ln>
                    <a:noFill/>
                  </a:ln>
                  <a:effectLst/>
                  <a:uLnTx/>
                  <a:uFillTx/>
                  <a:ea typeface="Open Sans" panose="020B0606030504020204" pitchFamily="34" charset="0"/>
                  <a:cs typeface="Open Sans" panose="020B0606030504020204" pitchFamily="34" charset="0"/>
                </a:rPr>
                <a:t>CENTER OF EXPERTISE (COE)</a:t>
              </a:r>
            </a:p>
          </p:txBody>
        </p:sp>
      </p:grpSp>
      <p:sp>
        <p:nvSpPr>
          <p:cNvPr id="82" name="TextBox 81">
            <a:extLst>
              <a:ext uri="{FF2B5EF4-FFF2-40B4-BE49-F238E27FC236}">
                <a16:creationId xmlns:a16="http://schemas.microsoft.com/office/drawing/2014/main" id="{1350D859-D63A-1C4B-4542-0ECEF4781381}"/>
              </a:ext>
            </a:extLst>
          </p:cNvPr>
          <p:cNvSpPr txBox="1"/>
          <p:nvPr/>
        </p:nvSpPr>
        <p:spPr>
          <a:xfrm>
            <a:off x="5470740" y="5670125"/>
            <a:ext cx="6529383" cy="307777"/>
          </a:xfrm>
          <a:prstGeom prst="rect">
            <a:avLst/>
          </a:prstGeom>
          <a:solidFill>
            <a:srgbClr val="134C6E"/>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Pct val="100000"/>
              <a:buFontTx/>
              <a:buNone/>
              <a:tabLst/>
              <a:defRPr/>
            </a:pPr>
            <a:r>
              <a:rPr lang="en-US" sz="1400" b="1">
                <a:solidFill>
                  <a:schemeClr val="lt1"/>
                </a:solidFill>
                <a:latin typeface="+mj-lt"/>
              </a:rPr>
              <a:t>Notes</a:t>
            </a:r>
            <a:endParaRPr kumimoji="0" lang="en-US" sz="1400" b="1" i="0" u="none" strike="noStrike" kern="0" cap="none" spc="300" normalizeH="0" baseline="0" noProof="0">
              <a:ln>
                <a:noFill/>
              </a:ln>
              <a:solidFill>
                <a:srgbClr val="FFFFFF"/>
              </a:solidFill>
              <a:effectLst/>
              <a:uLnTx/>
              <a:uFillTx/>
              <a:latin typeface="+mj-lt"/>
              <a:ea typeface="Open Sans" panose="020B0606030504020204" pitchFamily="34" charset="0"/>
              <a:cs typeface="Open Sans" panose="020B0606030504020204" pitchFamily="34" charset="0"/>
            </a:endParaRPr>
          </a:p>
        </p:txBody>
      </p:sp>
      <p:sp>
        <p:nvSpPr>
          <p:cNvPr id="83" name="TextBox 82">
            <a:extLst>
              <a:ext uri="{FF2B5EF4-FFF2-40B4-BE49-F238E27FC236}">
                <a16:creationId xmlns:a16="http://schemas.microsoft.com/office/drawing/2014/main" id="{A203A8D7-A8EC-1965-A2C0-D511FD3C3F78}"/>
              </a:ext>
            </a:extLst>
          </p:cNvPr>
          <p:cNvSpPr txBox="1"/>
          <p:nvPr/>
        </p:nvSpPr>
        <p:spPr>
          <a:xfrm>
            <a:off x="5404408" y="6044179"/>
            <a:ext cx="65188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a:ln>
                  <a:noFill/>
                </a:ln>
                <a:solidFill>
                  <a:srgbClr val="0A0A0A"/>
                </a:solidFill>
                <a:effectLst/>
                <a:uLnTx/>
                <a:uFillTx/>
                <a:ea typeface="+mn-ea"/>
                <a:cs typeface="+mn-cs"/>
              </a:rPr>
              <a:t>1 </a:t>
            </a:r>
            <a:r>
              <a:rPr kumimoji="0" lang="en-US" sz="1200" b="0" i="0" u="none" strike="noStrike" kern="1200" cap="none" spc="0" normalizeH="0" baseline="0" noProof="0">
                <a:ln>
                  <a:noFill/>
                </a:ln>
                <a:solidFill>
                  <a:srgbClr val="0A0A0A"/>
                </a:solidFill>
                <a:effectLst/>
                <a:uLnTx/>
                <a:uFillTx/>
                <a:ea typeface="+mn-ea"/>
                <a:cs typeface="+mn-cs"/>
              </a:rPr>
              <a:t>This model does not encompass employees withing the legislative and judicial sectors.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a:ln>
                  <a:noFill/>
                </a:ln>
                <a:solidFill>
                  <a:srgbClr val="0A0A0A"/>
                </a:solidFill>
                <a:effectLst/>
                <a:uLnTx/>
                <a:uFillTx/>
                <a:ea typeface="+mn-ea"/>
                <a:cs typeface="+mn-cs"/>
              </a:rPr>
              <a:t>2 </a:t>
            </a:r>
            <a:r>
              <a:rPr kumimoji="0" lang="en-US" sz="1200" b="0" i="0" u="none" strike="noStrike" kern="1200" cap="none" spc="0" normalizeH="0" baseline="0" noProof="0">
                <a:ln>
                  <a:noFill/>
                </a:ln>
                <a:solidFill>
                  <a:srgbClr val="0A0A0A"/>
                </a:solidFill>
                <a:effectLst/>
                <a:uLnTx/>
                <a:uFillTx/>
                <a:ea typeface="+mn-ea"/>
                <a:cs typeface="+mn-cs"/>
              </a:rPr>
              <a:t>The Department of Agriculture is fully integrated into our process optimization efforts, although is not reflected in the compensation data.</a:t>
            </a:r>
          </a:p>
        </p:txBody>
      </p:sp>
      <p:sp>
        <p:nvSpPr>
          <p:cNvPr id="6" name="Text Placeholder 2">
            <a:extLst>
              <a:ext uri="{FF2B5EF4-FFF2-40B4-BE49-F238E27FC236}">
                <a16:creationId xmlns:a16="http://schemas.microsoft.com/office/drawing/2014/main" id="{59536D90-4C93-B195-57FF-84754311B308}"/>
              </a:ext>
            </a:extLst>
          </p:cNvPr>
          <p:cNvSpPr>
            <a:spLocks noGrp="1"/>
          </p:cNvSpPr>
          <p:nvPr>
            <p:ph type="body" sz="quarter" idx="16"/>
          </p:nvPr>
        </p:nvSpPr>
        <p:spPr>
          <a:xfrm>
            <a:off x="471005" y="390746"/>
            <a:ext cx="2818385" cy="151680"/>
          </a:xfrm>
        </p:spPr>
        <p:txBody>
          <a:bodyPr/>
          <a:lstStyle/>
          <a:p>
            <a:r>
              <a:rPr lang="en-US" dirty="0"/>
              <a:t>A2: Process Review</a:t>
            </a:r>
          </a:p>
          <a:p>
            <a:endParaRPr lang="en-US" dirty="0"/>
          </a:p>
        </p:txBody>
      </p:sp>
    </p:spTree>
    <p:extLst>
      <p:ext uri="{BB962C8B-B14F-4D97-AF65-F5344CB8AC3E}">
        <p14:creationId xmlns:p14="http://schemas.microsoft.com/office/powerpoint/2010/main" val="29240343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38F4D9C-DB45-A30A-A167-F9CA725EC78A}"/>
              </a:ext>
            </a:extLst>
          </p:cNvPr>
          <p:cNvSpPr>
            <a:spLocks noGrp="1"/>
          </p:cNvSpPr>
          <p:nvPr>
            <p:ph type="body" sz="quarter" idx="13"/>
          </p:nvPr>
        </p:nvSpPr>
        <p:spPr/>
        <p:txBody>
          <a:bodyPr>
            <a:normAutofit lnSpcReduction="10000"/>
          </a:bodyPr>
          <a:lstStyle/>
          <a:p>
            <a:r>
              <a:rPr lang="en-US">
                <a:solidFill>
                  <a:srgbClr val="043D70"/>
                </a:solidFill>
              </a:rPr>
              <a:t>Market Competitive Analysis</a:t>
            </a:r>
          </a:p>
        </p:txBody>
      </p:sp>
      <p:sp>
        <p:nvSpPr>
          <p:cNvPr id="2" name="Text Placeholder 1">
            <a:extLst>
              <a:ext uri="{FF2B5EF4-FFF2-40B4-BE49-F238E27FC236}">
                <a16:creationId xmlns:a16="http://schemas.microsoft.com/office/drawing/2014/main" id="{8246CE36-F4CA-FE69-4AA1-3D7825947B65}"/>
              </a:ext>
            </a:extLst>
          </p:cNvPr>
          <p:cNvSpPr>
            <a:spLocks noGrp="1"/>
          </p:cNvSpPr>
          <p:nvPr>
            <p:ph type="body" sz="quarter" idx="14"/>
          </p:nvPr>
        </p:nvSpPr>
        <p:spPr>
          <a:xfrm>
            <a:off x="463295" y="1050544"/>
            <a:ext cx="11370742" cy="453696"/>
          </a:xfrm>
        </p:spPr>
        <p:txBody>
          <a:bodyPr/>
          <a:lstStyle/>
          <a:p>
            <a:r>
              <a:rPr kumimoji="0" lang="en-US" b="0" i="0" u="none" strike="noStrike" kern="1200" cap="none" spc="0" normalizeH="0" baseline="0" noProof="0">
                <a:ln>
                  <a:noFill/>
                </a:ln>
                <a:solidFill>
                  <a:srgbClr val="0A0A0A"/>
                </a:solidFill>
                <a:effectLst/>
                <a:uLnTx/>
                <a:uFillTx/>
                <a:latin typeface="+mn-lt"/>
                <a:ea typeface="Open Sans" panose="020B0606030504020204" pitchFamily="34" charset="0"/>
                <a:cs typeface="Open Sans" panose="020B0606030504020204" pitchFamily="34" charset="0"/>
              </a:rPr>
              <a:t>Deloitte confirmed the State's benchmarking strategy and analyzed market data for salaries and benefits to ensure competitiveness.</a:t>
            </a:r>
            <a:endParaRPr lang="en-US">
              <a:latin typeface="+mn-lt"/>
              <a:ea typeface="Open Sans Light" panose="020B0306030504020204" pitchFamily="34" charset="0"/>
              <a:cs typeface="Open Sans Light" panose="020B0306030504020204" pitchFamily="34" charset="0"/>
            </a:endParaRPr>
          </a:p>
          <a:p>
            <a:pPr marL="0" indent="0">
              <a:buNone/>
            </a:pPr>
            <a:endParaRPr lang="en-US">
              <a:latin typeface="+mn-lt"/>
              <a:ea typeface="Open Sans Light" panose="020B0306030504020204" pitchFamily="34" charset="0"/>
              <a:cs typeface="Open Sans Light" panose="020B0306030504020204" pitchFamily="34" charset="0"/>
            </a:endParaRPr>
          </a:p>
          <a:p>
            <a:endParaRPr lang="en-US" sz="12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1">
            <a:extLst>
              <a:ext uri="{FF2B5EF4-FFF2-40B4-BE49-F238E27FC236}">
                <a16:creationId xmlns:a16="http://schemas.microsoft.com/office/drawing/2014/main" id="{E3E7B219-8F0C-7DBE-5F78-F59F3EC721E5}"/>
              </a:ext>
            </a:extLst>
          </p:cNvPr>
          <p:cNvSpPr txBox="1">
            <a:spLocks/>
          </p:cNvSpPr>
          <p:nvPr/>
        </p:nvSpPr>
        <p:spPr>
          <a:xfrm>
            <a:off x="6673589" y="1607558"/>
            <a:ext cx="5301206" cy="2766645"/>
          </a:xfrm>
          <a:prstGeom prst="rect">
            <a:avLst/>
          </a:prstGeom>
        </p:spPr>
        <p:txBody>
          <a:bodyPr vert="horz" lIns="0" tIns="45720" rIns="0" bIns="0" rtlCol="0" anchor="t" anchorCtr="0">
            <a:noAutofit/>
          </a:bodyPr>
          <a:lstStyle>
            <a:lvl1pPr algn="l" defTabSz="914400" rtl="0" eaLnBrk="1" latinLnBrk="0" hangingPunct="1">
              <a:lnSpc>
                <a:spcPct val="80000"/>
              </a:lnSpc>
              <a:spcBef>
                <a:spcPct val="0"/>
              </a:spcBef>
              <a:buNone/>
              <a:defRPr lang="en-US" sz="3600" b="0" i="0" kern="1200" cap="none" spc="-75" baseline="0" dirty="0">
                <a:solidFill>
                  <a:schemeClr val="tx1"/>
                </a:solidFill>
                <a:latin typeface="+mj-lt"/>
                <a:ea typeface="Bebas Neue" charset="0"/>
                <a:cs typeface="Chronicle Display Black"/>
              </a:defRPr>
            </a:lvl1pPr>
          </a:lstStyle>
          <a:p>
            <a:pPr marL="0" marR="0" lvl="0" indent="0" fontAlgn="auto">
              <a:lnSpc>
                <a:spcPct val="100000"/>
              </a:lnSpc>
              <a:spcBef>
                <a:spcPts val="300"/>
              </a:spcBef>
              <a:spcAft>
                <a:spcPts val="600"/>
              </a:spcAft>
              <a:buClrTx/>
              <a:buSzPct val="75000"/>
              <a:buNone/>
              <a:tabLst/>
              <a:defRPr/>
            </a:pPr>
            <a:endParaRPr lang="nl-NL" sz="1000">
              <a:ea typeface="Verdana"/>
              <a:cs typeface="Helvetica"/>
            </a:endParaRPr>
          </a:p>
        </p:txBody>
      </p:sp>
      <p:sp>
        <p:nvSpPr>
          <p:cNvPr id="31" name="TextBox 30">
            <a:extLst>
              <a:ext uri="{FF2B5EF4-FFF2-40B4-BE49-F238E27FC236}">
                <a16:creationId xmlns:a16="http://schemas.microsoft.com/office/drawing/2014/main" id="{1133E8FA-9B20-9CF1-8921-5C1F4AFB69EE}"/>
              </a:ext>
            </a:extLst>
          </p:cNvPr>
          <p:cNvSpPr txBox="1"/>
          <p:nvPr/>
        </p:nvSpPr>
        <p:spPr>
          <a:xfrm>
            <a:off x="6238875" y="1350351"/>
            <a:ext cx="5583482" cy="307777"/>
          </a:xfrm>
          <a:prstGeom prst="rect">
            <a:avLst/>
          </a:prstGeom>
          <a:solidFill>
            <a:srgbClr val="134C6E"/>
          </a:solidFill>
        </p:spPr>
        <p:txBody>
          <a:bodyPr wrap="square">
            <a:spAutoFit/>
          </a:bodyPr>
          <a:lstStyle/>
          <a:p>
            <a:pPr algn="ctr" defTabSz="914400">
              <a:spcAft>
                <a:spcPts val="1200"/>
              </a:spcAft>
              <a:buSzPct val="100000"/>
              <a:defRPr/>
            </a:pPr>
            <a:r>
              <a:rPr lang="en-US" sz="1400" b="1" dirty="0">
                <a:solidFill>
                  <a:schemeClr val="lt1"/>
                </a:solidFill>
                <a:latin typeface="+mj-lt"/>
              </a:rPr>
              <a:t>Current Compensation Offerings</a:t>
            </a:r>
          </a:p>
        </p:txBody>
      </p:sp>
      <p:sp>
        <p:nvSpPr>
          <p:cNvPr id="32" name="TextBox 31">
            <a:extLst>
              <a:ext uri="{FF2B5EF4-FFF2-40B4-BE49-F238E27FC236}">
                <a16:creationId xmlns:a16="http://schemas.microsoft.com/office/drawing/2014/main" id="{4F47D01A-3C6D-FCBD-19E8-FFB4AF625EAA}"/>
              </a:ext>
            </a:extLst>
          </p:cNvPr>
          <p:cNvSpPr txBox="1"/>
          <p:nvPr/>
        </p:nvSpPr>
        <p:spPr>
          <a:xfrm>
            <a:off x="511806" y="1350351"/>
            <a:ext cx="5583482" cy="307777"/>
          </a:xfrm>
          <a:prstGeom prst="rect">
            <a:avLst/>
          </a:prstGeom>
          <a:solidFill>
            <a:srgbClr val="134C6E"/>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Pct val="100000"/>
              <a:buFontTx/>
              <a:buNone/>
              <a:tabLst/>
              <a:defRPr/>
            </a:pPr>
            <a:r>
              <a:rPr lang="en-US" sz="1400" b="1">
                <a:solidFill>
                  <a:schemeClr val="lt1"/>
                </a:solidFill>
                <a:latin typeface="+mj-lt"/>
              </a:rPr>
              <a:t>Current Benefit Offerings</a:t>
            </a:r>
            <a:endParaRPr kumimoji="0" lang="en-US" sz="1400" b="1" i="0" u="none" strike="noStrike" kern="0" cap="none" spc="300" normalizeH="0" baseline="0" noProof="0">
              <a:ln>
                <a:noFill/>
              </a:ln>
              <a:solidFill>
                <a:srgbClr val="FFFFFF"/>
              </a:solidFill>
              <a:effectLst/>
              <a:uLnTx/>
              <a:uFillTx/>
              <a:latin typeface="+mj-lt"/>
              <a:ea typeface="Open Sans" panose="020B0606030504020204" pitchFamily="34" charset="0"/>
              <a:cs typeface="Open Sans" panose="020B0606030504020204" pitchFamily="34" charset="0"/>
            </a:endParaRPr>
          </a:p>
        </p:txBody>
      </p:sp>
      <p:graphicFrame>
        <p:nvGraphicFramePr>
          <p:cNvPr id="10" name="Table 21">
            <a:extLst>
              <a:ext uri="{FF2B5EF4-FFF2-40B4-BE49-F238E27FC236}">
                <a16:creationId xmlns:a16="http://schemas.microsoft.com/office/drawing/2014/main" id="{9ABC6690-D0E0-BFB5-CFD3-5C84B028785E}"/>
              </a:ext>
            </a:extLst>
          </p:cNvPr>
          <p:cNvGraphicFramePr>
            <a:graphicFrameLocks noGrp="1"/>
          </p:cNvGraphicFramePr>
          <p:nvPr>
            <p:extLst>
              <p:ext uri="{D42A27DB-BD31-4B8C-83A1-F6EECF244321}">
                <p14:modId xmlns:p14="http://schemas.microsoft.com/office/powerpoint/2010/main" val="808883664"/>
              </p:ext>
            </p:extLst>
          </p:nvPr>
        </p:nvGraphicFramePr>
        <p:xfrm>
          <a:off x="497649" y="1777188"/>
          <a:ext cx="5583480" cy="4445795"/>
        </p:xfrm>
        <a:graphic>
          <a:graphicData uri="http://schemas.openxmlformats.org/drawingml/2006/table">
            <a:tbl>
              <a:tblPr firstRow="1" bandRow="1">
                <a:tableStyleId>{5C22544A-7EE6-4342-B048-85BDC9FD1C3A}</a:tableStyleId>
              </a:tblPr>
              <a:tblGrid>
                <a:gridCol w="1621437">
                  <a:extLst>
                    <a:ext uri="{9D8B030D-6E8A-4147-A177-3AD203B41FA5}">
                      <a16:colId xmlns:a16="http://schemas.microsoft.com/office/drawing/2014/main" val="4186857151"/>
                    </a:ext>
                  </a:extLst>
                </a:gridCol>
                <a:gridCol w="1320681">
                  <a:extLst>
                    <a:ext uri="{9D8B030D-6E8A-4147-A177-3AD203B41FA5}">
                      <a16:colId xmlns:a16="http://schemas.microsoft.com/office/drawing/2014/main" val="783676076"/>
                    </a:ext>
                  </a:extLst>
                </a:gridCol>
                <a:gridCol w="1320681">
                  <a:extLst>
                    <a:ext uri="{9D8B030D-6E8A-4147-A177-3AD203B41FA5}">
                      <a16:colId xmlns:a16="http://schemas.microsoft.com/office/drawing/2014/main" val="4077655644"/>
                    </a:ext>
                  </a:extLst>
                </a:gridCol>
                <a:gridCol w="1320681">
                  <a:extLst>
                    <a:ext uri="{9D8B030D-6E8A-4147-A177-3AD203B41FA5}">
                      <a16:colId xmlns:a16="http://schemas.microsoft.com/office/drawing/2014/main" val="3553840953"/>
                    </a:ext>
                  </a:extLst>
                </a:gridCol>
              </a:tblGrid>
              <a:tr h="613213">
                <a:tc>
                  <a:txBody>
                    <a:bodyPr/>
                    <a:lstStyle/>
                    <a:p>
                      <a:pPr algn="ctr"/>
                      <a:endParaRPr lang="en-US" sz="1200"/>
                    </a:p>
                  </a:txBody>
                  <a:tcPr anchor="ctr">
                    <a:lnR w="12700" cmpd="sng">
                      <a:noFill/>
                    </a:lnR>
                    <a:noFill/>
                  </a:tcPr>
                </a:tc>
                <a:tc>
                  <a:txBody>
                    <a:bodyPr/>
                    <a:lstStyle/>
                    <a:p>
                      <a:pPr algn="ctr"/>
                      <a:r>
                        <a:rPr lang="en-US" sz="1400">
                          <a:solidFill>
                            <a:schemeClr val="tx1"/>
                          </a:solidFill>
                          <a:latin typeface="+mn-lt"/>
                        </a:rPr>
                        <a:t>Below Market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F2F9"/>
                    </a:solidFill>
                  </a:tcPr>
                </a:tc>
                <a:tc>
                  <a:txBody>
                    <a:bodyPr/>
                    <a:lstStyle/>
                    <a:p>
                      <a:pPr algn="ctr"/>
                      <a:r>
                        <a:rPr lang="en-US" sz="1400">
                          <a:solidFill>
                            <a:schemeClr val="tx1"/>
                          </a:solidFill>
                          <a:latin typeface="+mn-lt"/>
                        </a:rPr>
                        <a:t>At Market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F2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effectLst/>
                          <a:latin typeface="+mn-lt"/>
                          <a:ea typeface="Calibri" panose="020F0502020204030204" pitchFamily="34" charset="0"/>
                          <a:cs typeface="Arial" panose="020B0604020202020204" pitchFamily="34" charset="0"/>
                        </a:rPr>
                        <a:t>Above Market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F2F9"/>
                    </a:solidFill>
                  </a:tcPr>
                </a:tc>
                <a:extLst>
                  <a:ext uri="{0D108BD9-81ED-4DB2-BD59-A6C34878D82A}">
                    <a16:rowId xmlns:a16="http://schemas.microsoft.com/office/drawing/2014/main" val="1213734593"/>
                  </a:ext>
                </a:extLst>
              </a:tr>
              <a:tr h="613213">
                <a:tc>
                  <a:txBody>
                    <a:bodyPr/>
                    <a:lstStyle/>
                    <a:p>
                      <a:r>
                        <a:rPr lang="en-US" sz="1600" b="1"/>
                        <a:t>Medical</a:t>
                      </a:r>
                    </a:p>
                  </a:txBody>
                  <a:tcPr anchor="ctr">
                    <a:solidFill>
                      <a:schemeClr val="bg2">
                        <a:lumMod val="95000"/>
                      </a:schemeClr>
                    </a:solidFill>
                  </a:tcPr>
                </a:tc>
                <a:tc>
                  <a:txBody>
                    <a:bodyPr/>
                    <a:lstStyle/>
                    <a:p>
                      <a:pPr marL="0" indent="0" algn="ctr">
                        <a:buFont typeface="Wingdings" panose="05000000000000000000" pitchFamily="2" charset="2"/>
                        <a:buNone/>
                      </a:pPr>
                      <a:r>
                        <a:rPr lang="en-US" sz="1800">
                          <a:latin typeface="Arial" panose="020B0604020202020204" pitchFamily="34" charset="0"/>
                          <a:cs typeface="Arial" panose="020B0604020202020204" pitchFamily="34" charset="0"/>
                        </a:rPr>
                        <a:t>●</a:t>
                      </a:r>
                      <a:r>
                        <a:rPr lang="en-US" sz="1800"/>
                        <a:t> </a:t>
                      </a:r>
                    </a:p>
                  </a:txBody>
                  <a:tcPr anchor="ctr">
                    <a:lnT w="38100" cmpd="sng">
                      <a:noFill/>
                    </a:lnT>
                    <a:solidFill>
                      <a:schemeClr val="bg2">
                        <a:lumMod val="95000"/>
                      </a:schemeClr>
                    </a:solidFill>
                  </a:tcPr>
                </a:tc>
                <a:tc>
                  <a:txBody>
                    <a:bodyPr/>
                    <a:lstStyle/>
                    <a:p>
                      <a:pPr algn="ctr"/>
                      <a:endParaRPr lang="en-US" sz="1800"/>
                    </a:p>
                  </a:txBody>
                  <a:tcPr anchor="ctr">
                    <a:lnT w="38100" cmpd="sng">
                      <a:noFill/>
                    </a:lnT>
                    <a:solidFill>
                      <a:schemeClr val="bg2">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anchor="ctr">
                    <a:lnT w="38100" cmpd="sng">
                      <a:noFill/>
                    </a:lnT>
                    <a:solidFill>
                      <a:schemeClr val="bg2">
                        <a:lumMod val="95000"/>
                      </a:schemeClr>
                    </a:solidFill>
                  </a:tcPr>
                </a:tc>
                <a:extLst>
                  <a:ext uri="{0D108BD9-81ED-4DB2-BD59-A6C34878D82A}">
                    <a16:rowId xmlns:a16="http://schemas.microsoft.com/office/drawing/2014/main" val="2528312964"/>
                  </a:ext>
                </a:extLst>
              </a:tr>
              <a:tr h="613213">
                <a:tc>
                  <a:txBody>
                    <a:bodyPr/>
                    <a:lstStyle/>
                    <a:p>
                      <a:r>
                        <a:rPr lang="en-US" sz="1600" b="1"/>
                        <a:t>Dental</a:t>
                      </a:r>
                    </a:p>
                  </a:txBody>
                  <a:tcPr anchor="ctr">
                    <a:solidFill>
                      <a:schemeClr val="bg2">
                        <a:lumMod val="95000"/>
                      </a:schemeClr>
                    </a:solidFill>
                  </a:tcPr>
                </a:tc>
                <a:tc>
                  <a:txBody>
                    <a:bodyPr/>
                    <a:lstStyle/>
                    <a:p>
                      <a:pPr algn="ctr"/>
                      <a:endParaRPr lang="en-US" sz="1800"/>
                    </a:p>
                  </a:txBody>
                  <a:tcPr anchor="ctr">
                    <a:solidFill>
                      <a:schemeClr val="bg2">
                        <a:lumMod val="95000"/>
                      </a:schemeClr>
                    </a:solidFill>
                  </a:tcPr>
                </a:tc>
                <a:tc>
                  <a:txBody>
                    <a:bodyPr/>
                    <a:lstStyle/>
                    <a:p>
                      <a:pPr marL="0" indent="0" algn="ctr">
                        <a:buFont typeface="Wingdings" panose="05000000000000000000" pitchFamily="2" charset="2"/>
                        <a:buNone/>
                      </a:pPr>
                      <a:r>
                        <a:rPr lang="en-US" sz="1800">
                          <a:latin typeface="Arial" panose="020B0604020202020204" pitchFamily="34" charset="0"/>
                          <a:cs typeface="Arial" panose="020B0604020202020204" pitchFamily="34" charset="0"/>
                        </a:rPr>
                        <a:t>●</a:t>
                      </a:r>
                      <a:r>
                        <a:rPr lang="en-US" sz="1800"/>
                        <a:t> </a:t>
                      </a:r>
                    </a:p>
                  </a:txBody>
                  <a:tcPr anchor="ctr">
                    <a:solidFill>
                      <a:schemeClr val="bg2">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a:latin typeface="Arial" panose="020B0604020202020204" pitchFamily="34" charset="0"/>
                          <a:cs typeface="Arial" panose="020B0604020202020204" pitchFamily="34" charset="0"/>
                        </a:rPr>
                        <a:t>●</a:t>
                      </a:r>
                      <a:r>
                        <a:rPr lang="en-US" sz="1800">
                          <a:effectLst/>
                          <a:latin typeface="Calibri" panose="020F0502020204030204" pitchFamily="34" charset="0"/>
                          <a:ea typeface="Calibri" panose="020F0502020204030204" pitchFamily="34" charset="0"/>
                          <a:cs typeface="Arial" panose="020B0604020202020204" pitchFamily="34" charset="0"/>
                        </a:rPr>
                        <a:t> </a:t>
                      </a:r>
                    </a:p>
                  </a:txBody>
                  <a:tcPr anchor="ctr">
                    <a:solidFill>
                      <a:schemeClr val="bg2">
                        <a:lumMod val="95000"/>
                      </a:schemeClr>
                    </a:solidFill>
                  </a:tcPr>
                </a:tc>
                <a:extLst>
                  <a:ext uri="{0D108BD9-81ED-4DB2-BD59-A6C34878D82A}">
                    <a16:rowId xmlns:a16="http://schemas.microsoft.com/office/drawing/2014/main" val="2957903765"/>
                  </a:ext>
                </a:extLst>
              </a:tr>
              <a:tr h="613213">
                <a:tc>
                  <a:txBody>
                    <a:bodyPr/>
                    <a:lstStyle/>
                    <a:p>
                      <a:r>
                        <a:rPr lang="en-US" sz="1600" b="1"/>
                        <a:t>Vision</a:t>
                      </a:r>
                    </a:p>
                  </a:txBody>
                  <a:tcPr anchor="ctr">
                    <a:solidFill>
                      <a:schemeClr val="bg2">
                        <a:lumMod val="95000"/>
                      </a:schemeClr>
                    </a:solidFill>
                  </a:tcPr>
                </a:tc>
                <a:tc>
                  <a:txBody>
                    <a:bodyPr/>
                    <a:lstStyle/>
                    <a:p>
                      <a:pPr algn="ctr"/>
                      <a:endParaRPr lang="en-US" sz="1800"/>
                    </a:p>
                  </a:txBody>
                  <a:tcPr anchor="ctr">
                    <a:solidFill>
                      <a:schemeClr val="bg2">
                        <a:lumMod val="95000"/>
                      </a:schemeClr>
                    </a:solidFill>
                  </a:tcPr>
                </a:tc>
                <a:tc>
                  <a:txBody>
                    <a:bodyPr/>
                    <a:lstStyle/>
                    <a:p>
                      <a:pPr marL="0" indent="0" algn="ctr">
                        <a:buFont typeface="Wingdings" panose="05000000000000000000" pitchFamily="2" charset="2"/>
                        <a:buNone/>
                      </a:pPr>
                      <a:r>
                        <a:rPr lang="en-US" sz="1800">
                          <a:latin typeface="Arial" panose="020B0604020202020204" pitchFamily="34" charset="0"/>
                          <a:cs typeface="Arial" panose="020B0604020202020204" pitchFamily="34" charset="0"/>
                        </a:rPr>
                        <a:t>●</a:t>
                      </a:r>
                      <a:r>
                        <a:rPr lang="en-US" sz="1800"/>
                        <a:t> </a:t>
                      </a:r>
                    </a:p>
                  </a:txBody>
                  <a:tcPr anchor="ctr">
                    <a:solidFill>
                      <a:schemeClr val="bg2">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anchor="ctr">
                    <a:solidFill>
                      <a:schemeClr val="bg2">
                        <a:lumMod val="95000"/>
                      </a:schemeClr>
                    </a:solidFill>
                  </a:tcPr>
                </a:tc>
                <a:extLst>
                  <a:ext uri="{0D108BD9-81ED-4DB2-BD59-A6C34878D82A}">
                    <a16:rowId xmlns:a16="http://schemas.microsoft.com/office/drawing/2014/main" val="1008480424"/>
                  </a:ext>
                </a:extLst>
              </a:tr>
              <a:tr h="766517">
                <a:tc>
                  <a:txBody>
                    <a:bodyPr/>
                    <a:lstStyle/>
                    <a:p>
                      <a:r>
                        <a:rPr lang="en-US" sz="1600" b="1"/>
                        <a:t>Disability</a:t>
                      </a:r>
                    </a:p>
                  </a:txBody>
                  <a:tcPr anchor="ctr">
                    <a:solidFill>
                      <a:schemeClr val="bg2">
                        <a:lumMod val="95000"/>
                      </a:schemeClr>
                    </a:solidFill>
                  </a:tcPr>
                </a:tc>
                <a:tc>
                  <a:txBody>
                    <a:bodyPr/>
                    <a:lstStyle/>
                    <a:p>
                      <a:pPr marL="0" indent="0" algn="ctr">
                        <a:buFont typeface="Wingdings" panose="05000000000000000000" pitchFamily="2" charset="2"/>
                        <a:buNone/>
                      </a:pPr>
                      <a:r>
                        <a:rPr lang="en-US" sz="1800">
                          <a:latin typeface="Arial" panose="020B0604020202020204" pitchFamily="34" charset="0"/>
                          <a:cs typeface="Arial" panose="020B0604020202020204" pitchFamily="34" charset="0"/>
                        </a:rPr>
                        <a:t>●</a:t>
                      </a:r>
                      <a:endParaRPr lang="en-US" sz="1800"/>
                    </a:p>
                  </a:txBody>
                  <a:tcPr anchor="ctr">
                    <a:solidFill>
                      <a:schemeClr val="bg2">
                        <a:lumMod val="95000"/>
                      </a:schemeClr>
                    </a:solidFill>
                  </a:tcPr>
                </a:tc>
                <a:tc>
                  <a:txBody>
                    <a:bodyPr/>
                    <a:lstStyle/>
                    <a:p>
                      <a:pPr algn="ctr"/>
                      <a:endParaRPr lang="en-US" sz="1800"/>
                    </a:p>
                  </a:txBody>
                  <a:tcPr anchor="ctr">
                    <a:solidFill>
                      <a:schemeClr val="bg2">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a:solidFill>
                          <a:schemeClr val="dk1"/>
                        </a:solidFill>
                        <a:effectLst/>
                        <a:latin typeface="+mn-lt"/>
                        <a:ea typeface="+mn-ea"/>
                        <a:cs typeface="+mn-cs"/>
                      </a:endParaRPr>
                    </a:p>
                  </a:txBody>
                  <a:tcPr anchor="ctr">
                    <a:solidFill>
                      <a:schemeClr val="bg2">
                        <a:lumMod val="95000"/>
                      </a:schemeClr>
                    </a:solidFill>
                  </a:tcPr>
                </a:tc>
                <a:extLst>
                  <a:ext uri="{0D108BD9-81ED-4DB2-BD59-A6C34878D82A}">
                    <a16:rowId xmlns:a16="http://schemas.microsoft.com/office/drawing/2014/main" val="2353857185"/>
                  </a:ext>
                </a:extLst>
              </a:tr>
              <a:tr h="613213">
                <a:tc>
                  <a:txBody>
                    <a:bodyPr/>
                    <a:lstStyle/>
                    <a:p>
                      <a:r>
                        <a:rPr lang="en-US" sz="1600" b="1"/>
                        <a:t>Life</a:t>
                      </a:r>
                    </a:p>
                  </a:txBody>
                  <a:tcPr anchor="ctr">
                    <a:solidFill>
                      <a:schemeClr val="bg2">
                        <a:lumMod val="95000"/>
                      </a:schemeClr>
                    </a:solidFill>
                  </a:tcPr>
                </a:tc>
                <a:tc>
                  <a:txBody>
                    <a:bodyPr/>
                    <a:lstStyle/>
                    <a:p>
                      <a:pPr algn="ctr"/>
                      <a:endParaRPr lang="en-US" sz="1800"/>
                    </a:p>
                  </a:txBody>
                  <a:tcPr anchor="ctr">
                    <a:solidFill>
                      <a:schemeClr val="bg2">
                        <a:lumMod val="95000"/>
                      </a:schemeClr>
                    </a:solidFill>
                  </a:tcPr>
                </a:tc>
                <a:tc>
                  <a:txBody>
                    <a:bodyPr/>
                    <a:lstStyle/>
                    <a:p>
                      <a:pPr marL="0" indent="0" algn="ctr">
                        <a:buFont typeface="Wingdings" panose="05000000000000000000" pitchFamily="2" charset="2"/>
                        <a:buNone/>
                      </a:pPr>
                      <a:r>
                        <a:rPr lang="en-US" sz="1800">
                          <a:latin typeface="Arial" panose="020B0604020202020204" pitchFamily="34" charset="0"/>
                          <a:cs typeface="Arial" panose="020B0604020202020204" pitchFamily="34" charset="0"/>
                        </a:rPr>
                        <a:t>●</a:t>
                      </a:r>
                      <a:endParaRPr lang="en-US" sz="1800"/>
                    </a:p>
                  </a:txBody>
                  <a:tcPr anchor="ctr">
                    <a:solidFill>
                      <a:schemeClr val="bg2">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anchor="ctr">
                    <a:solidFill>
                      <a:schemeClr val="bg2">
                        <a:lumMod val="95000"/>
                      </a:schemeClr>
                    </a:solidFill>
                  </a:tcPr>
                </a:tc>
                <a:extLst>
                  <a:ext uri="{0D108BD9-81ED-4DB2-BD59-A6C34878D82A}">
                    <a16:rowId xmlns:a16="http://schemas.microsoft.com/office/drawing/2014/main" val="1183994038"/>
                  </a:ext>
                </a:extLst>
              </a:tr>
              <a:tr h="613213">
                <a:tc>
                  <a:txBody>
                    <a:bodyPr/>
                    <a:lstStyle/>
                    <a:p>
                      <a:r>
                        <a:rPr lang="en-US" sz="1600" b="1"/>
                        <a:t>Time Off</a:t>
                      </a:r>
                    </a:p>
                  </a:txBody>
                  <a:tcPr anchor="ctr">
                    <a:solidFill>
                      <a:schemeClr val="bg2">
                        <a:lumMod val="95000"/>
                      </a:schemeClr>
                    </a:solidFill>
                  </a:tcPr>
                </a:tc>
                <a:tc>
                  <a:txBody>
                    <a:bodyPr/>
                    <a:lstStyle/>
                    <a:p>
                      <a:pPr marL="0" indent="0" algn="ctr">
                        <a:buFont typeface="Wingdings" panose="05000000000000000000" pitchFamily="2" charset="2"/>
                        <a:buNone/>
                      </a:pPr>
                      <a:r>
                        <a:rPr lang="en-US" sz="1800">
                          <a:latin typeface="Arial" panose="020B0604020202020204" pitchFamily="34" charset="0"/>
                          <a:cs typeface="Arial" panose="020B0604020202020204" pitchFamily="34" charset="0"/>
                        </a:rPr>
                        <a:t>●</a:t>
                      </a:r>
                      <a:endParaRPr lang="en-US" sz="1800"/>
                    </a:p>
                  </a:txBody>
                  <a:tcPr anchor="ctr">
                    <a:solidFill>
                      <a:schemeClr val="bg2">
                        <a:lumMod val="95000"/>
                      </a:schemeClr>
                    </a:solidFill>
                  </a:tcPr>
                </a:tc>
                <a:tc>
                  <a:txBody>
                    <a:bodyPr/>
                    <a:lstStyle/>
                    <a:p>
                      <a:pPr marL="0" indent="0" algn="ctr">
                        <a:buFont typeface="Wingdings" panose="05000000000000000000" pitchFamily="2" charset="2"/>
                        <a:buNone/>
                      </a:pPr>
                      <a:r>
                        <a:rPr lang="en-US" sz="1800">
                          <a:latin typeface="Arial" panose="020B0604020202020204" pitchFamily="34" charset="0"/>
                          <a:cs typeface="Arial" panose="020B0604020202020204" pitchFamily="34" charset="0"/>
                        </a:rPr>
                        <a:t>●</a:t>
                      </a:r>
                      <a:endParaRPr lang="en-US" sz="1800"/>
                    </a:p>
                  </a:txBody>
                  <a:tcPr anchor="ctr">
                    <a:solidFill>
                      <a:schemeClr val="bg2">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anchor="ctr">
                    <a:solidFill>
                      <a:schemeClr val="bg2">
                        <a:lumMod val="95000"/>
                      </a:schemeClr>
                    </a:solidFill>
                  </a:tcPr>
                </a:tc>
                <a:extLst>
                  <a:ext uri="{0D108BD9-81ED-4DB2-BD59-A6C34878D82A}">
                    <a16:rowId xmlns:a16="http://schemas.microsoft.com/office/drawing/2014/main" val="132025201"/>
                  </a:ext>
                </a:extLst>
              </a:tr>
            </a:tbl>
          </a:graphicData>
        </a:graphic>
      </p:graphicFrame>
      <p:sp>
        <p:nvSpPr>
          <p:cNvPr id="12" name="General_Fill_102">
            <a:extLst>
              <a:ext uri="{FF2B5EF4-FFF2-40B4-BE49-F238E27FC236}">
                <a16:creationId xmlns:a16="http://schemas.microsoft.com/office/drawing/2014/main" id="{B445D5C5-57FA-CDA4-6614-ABF6F8FA4AF9}"/>
              </a:ext>
            </a:extLst>
          </p:cNvPr>
          <p:cNvSpPr>
            <a:spLocks noChangeAspect="1" noEditPoints="1"/>
          </p:cNvSpPr>
          <p:nvPr/>
        </p:nvSpPr>
        <p:spPr bwMode="auto">
          <a:xfrm>
            <a:off x="0" y="0"/>
            <a:ext cx="0" cy="0"/>
          </a:xfrm>
          <a:custGeom>
            <a:avLst/>
            <a:gdLst>
              <a:gd name="T0" fmla="*/ 117 w 512"/>
              <a:gd name="T1" fmla="*/ 170 h 512"/>
              <a:gd name="T2" fmla="*/ 149 w 512"/>
              <a:gd name="T3" fmla="*/ 170 h 512"/>
              <a:gd name="T4" fmla="*/ 149 w 512"/>
              <a:gd name="T5" fmla="*/ 202 h 512"/>
              <a:gd name="T6" fmla="*/ 117 w 512"/>
              <a:gd name="T7" fmla="*/ 202 h 512"/>
              <a:gd name="T8" fmla="*/ 117 w 512"/>
              <a:gd name="T9" fmla="*/ 170 h 512"/>
              <a:gd name="T10" fmla="*/ 117 w 512"/>
              <a:gd name="T11" fmla="*/ 341 h 512"/>
              <a:gd name="T12" fmla="*/ 149 w 512"/>
              <a:gd name="T13" fmla="*/ 341 h 512"/>
              <a:gd name="T14" fmla="*/ 149 w 512"/>
              <a:gd name="T15" fmla="*/ 309 h 512"/>
              <a:gd name="T16" fmla="*/ 117 w 512"/>
              <a:gd name="T17" fmla="*/ 309 h 512"/>
              <a:gd name="T18" fmla="*/ 117 w 512"/>
              <a:gd name="T19" fmla="*/ 341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170 w 512"/>
              <a:gd name="T31" fmla="*/ 298 h 512"/>
              <a:gd name="T32" fmla="*/ 160 w 512"/>
              <a:gd name="T33" fmla="*/ 288 h 512"/>
              <a:gd name="T34" fmla="*/ 106 w 512"/>
              <a:gd name="T35" fmla="*/ 288 h 512"/>
              <a:gd name="T36" fmla="*/ 96 w 512"/>
              <a:gd name="T37" fmla="*/ 298 h 512"/>
              <a:gd name="T38" fmla="*/ 96 w 512"/>
              <a:gd name="T39" fmla="*/ 352 h 512"/>
              <a:gd name="T40" fmla="*/ 106 w 512"/>
              <a:gd name="T41" fmla="*/ 362 h 512"/>
              <a:gd name="T42" fmla="*/ 160 w 512"/>
              <a:gd name="T43" fmla="*/ 362 h 512"/>
              <a:gd name="T44" fmla="*/ 170 w 512"/>
              <a:gd name="T45" fmla="*/ 352 h 512"/>
              <a:gd name="T46" fmla="*/ 170 w 512"/>
              <a:gd name="T47" fmla="*/ 298 h 512"/>
              <a:gd name="T48" fmla="*/ 170 w 512"/>
              <a:gd name="T49" fmla="*/ 160 h 512"/>
              <a:gd name="T50" fmla="*/ 160 w 512"/>
              <a:gd name="T51" fmla="*/ 149 h 512"/>
              <a:gd name="T52" fmla="*/ 106 w 512"/>
              <a:gd name="T53" fmla="*/ 149 h 512"/>
              <a:gd name="T54" fmla="*/ 96 w 512"/>
              <a:gd name="T55" fmla="*/ 160 h 512"/>
              <a:gd name="T56" fmla="*/ 96 w 512"/>
              <a:gd name="T57" fmla="*/ 213 h 512"/>
              <a:gd name="T58" fmla="*/ 106 w 512"/>
              <a:gd name="T59" fmla="*/ 224 h 512"/>
              <a:gd name="T60" fmla="*/ 160 w 512"/>
              <a:gd name="T61" fmla="*/ 224 h 512"/>
              <a:gd name="T62" fmla="*/ 170 w 512"/>
              <a:gd name="T63" fmla="*/ 213 h 512"/>
              <a:gd name="T64" fmla="*/ 170 w 512"/>
              <a:gd name="T65" fmla="*/ 160 h 512"/>
              <a:gd name="T66" fmla="*/ 416 w 512"/>
              <a:gd name="T67" fmla="*/ 352 h 512"/>
              <a:gd name="T68" fmla="*/ 405 w 512"/>
              <a:gd name="T69" fmla="*/ 341 h 512"/>
              <a:gd name="T70" fmla="*/ 224 w 512"/>
              <a:gd name="T71" fmla="*/ 341 h 512"/>
              <a:gd name="T72" fmla="*/ 213 w 512"/>
              <a:gd name="T73" fmla="*/ 352 h 512"/>
              <a:gd name="T74" fmla="*/ 224 w 512"/>
              <a:gd name="T75" fmla="*/ 362 h 512"/>
              <a:gd name="T76" fmla="*/ 405 w 512"/>
              <a:gd name="T77" fmla="*/ 362 h 512"/>
              <a:gd name="T78" fmla="*/ 416 w 512"/>
              <a:gd name="T79" fmla="*/ 352 h 512"/>
              <a:gd name="T80" fmla="*/ 416 w 512"/>
              <a:gd name="T81" fmla="*/ 298 h 512"/>
              <a:gd name="T82" fmla="*/ 405 w 512"/>
              <a:gd name="T83" fmla="*/ 288 h 512"/>
              <a:gd name="T84" fmla="*/ 224 w 512"/>
              <a:gd name="T85" fmla="*/ 288 h 512"/>
              <a:gd name="T86" fmla="*/ 213 w 512"/>
              <a:gd name="T87" fmla="*/ 298 h 512"/>
              <a:gd name="T88" fmla="*/ 224 w 512"/>
              <a:gd name="T89" fmla="*/ 309 h 512"/>
              <a:gd name="T90" fmla="*/ 405 w 512"/>
              <a:gd name="T91" fmla="*/ 309 h 512"/>
              <a:gd name="T92" fmla="*/ 416 w 512"/>
              <a:gd name="T93" fmla="*/ 298 h 512"/>
              <a:gd name="T94" fmla="*/ 416 w 512"/>
              <a:gd name="T95" fmla="*/ 213 h 512"/>
              <a:gd name="T96" fmla="*/ 405 w 512"/>
              <a:gd name="T97" fmla="*/ 202 h 512"/>
              <a:gd name="T98" fmla="*/ 224 w 512"/>
              <a:gd name="T99" fmla="*/ 202 h 512"/>
              <a:gd name="T100" fmla="*/ 213 w 512"/>
              <a:gd name="T101" fmla="*/ 213 h 512"/>
              <a:gd name="T102" fmla="*/ 224 w 512"/>
              <a:gd name="T103" fmla="*/ 224 h 512"/>
              <a:gd name="T104" fmla="*/ 405 w 512"/>
              <a:gd name="T105" fmla="*/ 224 h 512"/>
              <a:gd name="T106" fmla="*/ 416 w 512"/>
              <a:gd name="T107" fmla="*/ 213 h 512"/>
              <a:gd name="T108" fmla="*/ 416 w 512"/>
              <a:gd name="T109" fmla="*/ 160 h 512"/>
              <a:gd name="T110" fmla="*/ 405 w 512"/>
              <a:gd name="T111" fmla="*/ 149 h 512"/>
              <a:gd name="T112" fmla="*/ 224 w 512"/>
              <a:gd name="T113" fmla="*/ 149 h 512"/>
              <a:gd name="T114" fmla="*/ 213 w 512"/>
              <a:gd name="T115" fmla="*/ 160 h 512"/>
              <a:gd name="T116" fmla="*/ 224 w 512"/>
              <a:gd name="T117" fmla="*/ 170 h 512"/>
              <a:gd name="T118" fmla="*/ 405 w 512"/>
              <a:gd name="T119" fmla="*/ 170 h 512"/>
              <a:gd name="T120" fmla="*/ 416 w 512"/>
              <a:gd name="T12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117" y="170"/>
                </a:moveTo>
                <a:cubicBezTo>
                  <a:pt x="149" y="170"/>
                  <a:pt x="149" y="170"/>
                  <a:pt x="149" y="170"/>
                </a:cubicBezTo>
                <a:cubicBezTo>
                  <a:pt x="149" y="202"/>
                  <a:pt x="149" y="202"/>
                  <a:pt x="149" y="202"/>
                </a:cubicBezTo>
                <a:cubicBezTo>
                  <a:pt x="117" y="202"/>
                  <a:pt x="117" y="202"/>
                  <a:pt x="117" y="202"/>
                </a:cubicBezTo>
                <a:lnTo>
                  <a:pt x="117" y="170"/>
                </a:lnTo>
                <a:close/>
                <a:moveTo>
                  <a:pt x="117" y="341"/>
                </a:moveTo>
                <a:cubicBezTo>
                  <a:pt x="149" y="341"/>
                  <a:pt x="149" y="341"/>
                  <a:pt x="149" y="341"/>
                </a:cubicBezTo>
                <a:cubicBezTo>
                  <a:pt x="149" y="309"/>
                  <a:pt x="149" y="309"/>
                  <a:pt x="149" y="309"/>
                </a:cubicBezTo>
                <a:cubicBezTo>
                  <a:pt x="117" y="309"/>
                  <a:pt x="117" y="309"/>
                  <a:pt x="117" y="309"/>
                </a:cubicBezTo>
                <a:lnTo>
                  <a:pt x="117" y="341"/>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70" y="298"/>
                </a:moveTo>
                <a:cubicBezTo>
                  <a:pt x="170" y="292"/>
                  <a:pt x="166" y="288"/>
                  <a:pt x="160" y="288"/>
                </a:cubicBezTo>
                <a:cubicBezTo>
                  <a:pt x="106" y="288"/>
                  <a:pt x="106" y="288"/>
                  <a:pt x="106" y="288"/>
                </a:cubicBezTo>
                <a:cubicBezTo>
                  <a:pt x="100" y="288"/>
                  <a:pt x="96" y="292"/>
                  <a:pt x="96" y="298"/>
                </a:cubicBezTo>
                <a:cubicBezTo>
                  <a:pt x="96" y="352"/>
                  <a:pt x="96" y="352"/>
                  <a:pt x="96" y="352"/>
                </a:cubicBezTo>
                <a:cubicBezTo>
                  <a:pt x="96" y="358"/>
                  <a:pt x="100" y="362"/>
                  <a:pt x="106" y="362"/>
                </a:cubicBezTo>
                <a:cubicBezTo>
                  <a:pt x="160" y="362"/>
                  <a:pt x="160" y="362"/>
                  <a:pt x="160" y="362"/>
                </a:cubicBezTo>
                <a:cubicBezTo>
                  <a:pt x="166" y="362"/>
                  <a:pt x="170" y="358"/>
                  <a:pt x="170" y="352"/>
                </a:cubicBezTo>
                <a:lnTo>
                  <a:pt x="170" y="298"/>
                </a:lnTo>
                <a:close/>
                <a:moveTo>
                  <a:pt x="170" y="160"/>
                </a:moveTo>
                <a:cubicBezTo>
                  <a:pt x="170" y="154"/>
                  <a:pt x="166" y="149"/>
                  <a:pt x="160" y="149"/>
                </a:cubicBezTo>
                <a:cubicBezTo>
                  <a:pt x="106" y="149"/>
                  <a:pt x="106" y="149"/>
                  <a:pt x="106" y="149"/>
                </a:cubicBezTo>
                <a:cubicBezTo>
                  <a:pt x="100" y="149"/>
                  <a:pt x="96" y="154"/>
                  <a:pt x="96" y="160"/>
                </a:cubicBezTo>
                <a:cubicBezTo>
                  <a:pt x="96" y="213"/>
                  <a:pt x="96" y="213"/>
                  <a:pt x="96" y="213"/>
                </a:cubicBezTo>
                <a:cubicBezTo>
                  <a:pt x="96" y="219"/>
                  <a:pt x="100" y="224"/>
                  <a:pt x="106" y="224"/>
                </a:cubicBezTo>
                <a:cubicBezTo>
                  <a:pt x="160" y="224"/>
                  <a:pt x="160" y="224"/>
                  <a:pt x="160" y="224"/>
                </a:cubicBezTo>
                <a:cubicBezTo>
                  <a:pt x="166" y="224"/>
                  <a:pt x="170" y="219"/>
                  <a:pt x="170" y="213"/>
                </a:cubicBezTo>
                <a:lnTo>
                  <a:pt x="170" y="160"/>
                </a:lnTo>
                <a:close/>
                <a:moveTo>
                  <a:pt x="416" y="352"/>
                </a:moveTo>
                <a:cubicBezTo>
                  <a:pt x="416" y="346"/>
                  <a:pt x="411" y="341"/>
                  <a:pt x="405" y="341"/>
                </a:cubicBezTo>
                <a:cubicBezTo>
                  <a:pt x="224" y="341"/>
                  <a:pt x="224" y="341"/>
                  <a:pt x="224" y="341"/>
                </a:cubicBezTo>
                <a:cubicBezTo>
                  <a:pt x="218" y="341"/>
                  <a:pt x="213" y="346"/>
                  <a:pt x="213" y="352"/>
                </a:cubicBezTo>
                <a:cubicBezTo>
                  <a:pt x="213" y="358"/>
                  <a:pt x="218" y="362"/>
                  <a:pt x="224" y="362"/>
                </a:cubicBezTo>
                <a:cubicBezTo>
                  <a:pt x="405" y="362"/>
                  <a:pt x="405" y="362"/>
                  <a:pt x="405" y="362"/>
                </a:cubicBezTo>
                <a:cubicBezTo>
                  <a:pt x="411" y="362"/>
                  <a:pt x="416" y="358"/>
                  <a:pt x="416" y="352"/>
                </a:cubicBezTo>
                <a:close/>
                <a:moveTo>
                  <a:pt x="416" y="298"/>
                </a:moveTo>
                <a:cubicBezTo>
                  <a:pt x="416" y="292"/>
                  <a:pt x="411" y="288"/>
                  <a:pt x="405" y="288"/>
                </a:cubicBezTo>
                <a:cubicBezTo>
                  <a:pt x="224" y="288"/>
                  <a:pt x="224" y="288"/>
                  <a:pt x="224" y="288"/>
                </a:cubicBezTo>
                <a:cubicBezTo>
                  <a:pt x="218" y="288"/>
                  <a:pt x="213" y="292"/>
                  <a:pt x="213" y="298"/>
                </a:cubicBezTo>
                <a:cubicBezTo>
                  <a:pt x="213" y="304"/>
                  <a:pt x="218" y="309"/>
                  <a:pt x="224" y="309"/>
                </a:cubicBezTo>
                <a:cubicBezTo>
                  <a:pt x="405" y="309"/>
                  <a:pt x="405" y="309"/>
                  <a:pt x="405" y="309"/>
                </a:cubicBezTo>
                <a:cubicBezTo>
                  <a:pt x="411" y="309"/>
                  <a:pt x="416" y="304"/>
                  <a:pt x="416" y="298"/>
                </a:cubicBezTo>
                <a:close/>
                <a:moveTo>
                  <a:pt x="416" y="213"/>
                </a:moveTo>
                <a:cubicBezTo>
                  <a:pt x="416" y="207"/>
                  <a:pt x="411" y="202"/>
                  <a:pt x="405" y="202"/>
                </a:cubicBezTo>
                <a:cubicBezTo>
                  <a:pt x="224" y="202"/>
                  <a:pt x="224" y="202"/>
                  <a:pt x="224" y="202"/>
                </a:cubicBezTo>
                <a:cubicBezTo>
                  <a:pt x="218" y="202"/>
                  <a:pt x="213" y="207"/>
                  <a:pt x="213" y="213"/>
                </a:cubicBezTo>
                <a:cubicBezTo>
                  <a:pt x="213" y="219"/>
                  <a:pt x="218" y="224"/>
                  <a:pt x="224" y="224"/>
                </a:cubicBezTo>
                <a:cubicBezTo>
                  <a:pt x="405" y="224"/>
                  <a:pt x="405" y="224"/>
                  <a:pt x="405" y="224"/>
                </a:cubicBezTo>
                <a:cubicBezTo>
                  <a:pt x="411" y="224"/>
                  <a:pt x="416" y="219"/>
                  <a:pt x="416" y="213"/>
                </a:cubicBezTo>
                <a:close/>
                <a:moveTo>
                  <a:pt x="416" y="160"/>
                </a:moveTo>
                <a:cubicBezTo>
                  <a:pt x="416" y="154"/>
                  <a:pt x="411" y="149"/>
                  <a:pt x="405" y="149"/>
                </a:cubicBezTo>
                <a:cubicBezTo>
                  <a:pt x="224" y="149"/>
                  <a:pt x="224" y="149"/>
                  <a:pt x="224" y="149"/>
                </a:cubicBezTo>
                <a:cubicBezTo>
                  <a:pt x="218" y="149"/>
                  <a:pt x="213" y="154"/>
                  <a:pt x="213" y="160"/>
                </a:cubicBezTo>
                <a:cubicBezTo>
                  <a:pt x="213" y="166"/>
                  <a:pt x="218" y="170"/>
                  <a:pt x="224" y="170"/>
                </a:cubicBezTo>
                <a:cubicBezTo>
                  <a:pt x="405" y="170"/>
                  <a:pt x="405" y="170"/>
                  <a:pt x="405" y="170"/>
                </a:cubicBezTo>
                <a:cubicBezTo>
                  <a:pt x="411" y="170"/>
                  <a:pt x="416" y="166"/>
                  <a:pt x="416" y="16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3" name="General_Fill_34">
            <a:extLst>
              <a:ext uri="{FF2B5EF4-FFF2-40B4-BE49-F238E27FC236}">
                <a16:creationId xmlns:a16="http://schemas.microsoft.com/office/drawing/2014/main" id="{86C9FD02-D1F2-41E9-B01F-470E672653CA}"/>
              </a:ext>
            </a:extLst>
          </p:cNvPr>
          <p:cNvSpPr>
            <a:spLocks noChangeAspect="1" noEditPoints="1"/>
          </p:cNvSpPr>
          <p:nvPr/>
        </p:nvSpPr>
        <p:spPr bwMode="auto">
          <a:xfrm>
            <a:off x="6327756" y="3685747"/>
            <a:ext cx="635000" cy="635000"/>
          </a:xfrm>
          <a:custGeom>
            <a:avLst/>
            <a:gdLst>
              <a:gd name="T0" fmla="*/ 277 w 512"/>
              <a:gd name="T1" fmla="*/ 394 h 512"/>
              <a:gd name="T2" fmla="*/ 149 w 512"/>
              <a:gd name="T3" fmla="*/ 202 h 512"/>
              <a:gd name="T4" fmla="*/ 170 w 512"/>
              <a:gd name="T5" fmla="*/ 224 h 512"/>
              <a:gd name="T6" fmla="*/ 266 w 512"/>
              <a:gd name="T7" fmla="*/ 234 h 512"/>
              <a:gd name="T8" fmla="*/ 170 w 512"/>
              <a:gd name="T9" fmla="*/ 245 h 512"/>
              <a:gd name="T10" fmla="*/ 170 w 512"/>
              <a:gd name="T11" fmla="*/ 224 h 512"/>
              <a:gd name="T12" fmla="*/ 256 w 512"/>
              <a:gd name="T13" fmla="*/ 266 h 512"/>
              <a:gd name="T14" fmla="*/ 256 w 512"/>
              <a:gd name="T15" fmla="*/ 288 h 512"/>
              <a:gd name="T16" fmla="*/ 160 w 512"/>
              <a:gd name="T17" fmla="*/ 277 h 512"/>
              <a:gd name="T18" fmla="*/ 170 w 512"/>
              <a:gd name="T19" fmla="*/ 309 h 512"/>
              <a:gd name="T20" fmla="*/ 266 w 512"/>
              <a:gd name="T21" fmla="*/ 320 h 512"/>
              <a:gd name="T22" fmla="*/ 170 w 512"/>
              <a:gd name="T23" fmla="*/ 330 h 512"/>
              <a:gd name="T24" fmla="*/ 170 w 512"/>
              <a:gd name="T25" fmla="*/ 309 h 512"/>
              <a:gd name="T26" fmla="*/ 256 w 512"/>
              <a:gd name="T27" fmla="*/ 352 h 512"/>
              <a:gd name="T28" fmla="*/ 256 w 512"/>
              <a:gd name="T29" fmla="*/ 373 h 512"/>
              <a:gd name="T30" fmla="*/ 160 w 512"/>
              <a:gd name="T31" fmla="*/ 362 h 512"/>
              <a:gd name="T32" fmla="*/ 256 w 512"/>
              <a:gd name="T33" fmla="*/ 0 h 512"/>
              <a:gd name="T34" fmla="*/ 256 w 512"/>
              <a:gd name="T35" fmla="*/ 512 h 512"/>
              <a:gd name="T36" fmla="*/ 256 w 512"/>
              <a:gd name="T37" fmla="*/ 0 h 512"/>
              <a:gd name="T38" fmla="*/ 288 w 512"/>
              <a:gd name="T39" fmla="*/ 416 h 512"/>
              <a:gd name="T40" fmla="*/ 128 w 512"/>
              <a:gd name="T41" fmla="*/ 405 h 512"/>
              <a:gd name="T42" fmla="*/ 138 w 512"/>
              <a:gd name="T43" fmla="*/ 181 h 512"/>
              <a:gd name="T44" fmla="*/ 298 w 512"/>
              <a:gd name="T45" fmla="*/ 192 h 512"/>
              <a:gd name="T46" fmla="*/ 341 w 512"/>
              <a:gd name="T47" fmla="*/ 362 h 512"/>
              <a:gd name="T48" fmla="*/ 320 w 512"/>
              <a:gd name="T49" fmla="*/ 362 h 512"/>
              <a:gd name="T50" fmla="*/ 181 w 512"/>
              <a:gd name="T51" fmla="*/ 160 h 512"/>
              <a:gd name="T52" fmla="*/ 181 w 512"/>
              <a:gd name="T53" fmla="*/ 138 h 512"/>
              <a:gd name="T54" fmla="*/ 341 w 512"/>
              <a:gd name="T55" fmla="*/ 149 h 512"/>
              <a:gd name="T56" fmla="*/ 384 w 512"/>
              <a:gd name="T57" fmla="*/ 320 h 512"/>
              <a:gd name="T58" fmla="*/ 362 w 512"/>
              <a:gd name="T59" fmla="*/ 320 h 512"/>
              <a:gd name="T60" fmla="*/ 224 w 512"/>
              <a:gd name="T61" fmla="*/ 117 h 512"/>
              <a:gd name="T62" fmla="*/ 224 w 512"/>
              <a:gd name="T63" fmla="*/ 96 h 512"/>
              <a:gd name="T64" fmla="*/ 384 w 512"/>
              <a:gd name="T65" fmla="*/ 10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149" y="394"/>
                </a:moveTo>
                <a:cubicBezTo>
                  <a:pt x="277" y="394"/>
                  <a:pt x="277" y="394"/>
                  <a:pt x="277" y="394"/>
                </a:cubicBezTo>
                <a:cubicBezTo>
                  <a:pt x="277" y="202"/>
                  <a:pt x="277" y="202"/>
                  <a:pt x="277" y="202"/>
                </a:cubicBezTo>
                <a:cubicBezTo>
                  <a:pt x="149" y="202"/>
                  <a:pt x="149" y="202"/>
                  <a:pt x="149" y="202"/>
                </a:cubicBezTo>
                <a:lnTo>
                  <a:pt x="149" y="394"/>
                </a:lnTo>
                <a:close/>
                <a:moveTo>
                  <a:pt x="170" y="224"/>
                </a:moveTo>
                <a:cubicBezTo>
                  <a:pt x="256" y="224"/>
                  <a:pt x="256" y="224"/>
                  <a:pt x="256" y="224"/>
                </a:cubicBezTo>
                <a:cubicBezTo>
                  <a:pt x="262" y="224"/>
                  <a:pt x="266" y="228"/>
                  <a:pt x="266" y="234"/>
                </a:cubicBezTo>
                <a:cubicBezTo>
                  <a:pt x="266" y="240"/>
                  <a:pt x="262" y="245"/>
                  <a:pt x="256" y="245"/>
                </a:cubicBezTo>
                <a:cubicBezTo>
                  <a:pt x="170" y="245"/>
                  <a:pt x="170" y="245"/>
                  <a:pt x="170" y="245"/>
                </a:cubicBezTo>
                <a:cubicBezTo>
                  <a:pt x="164" y="245"/>
                  <a:pt x="160" y="240"/>
                  <a:pt x="160" y="234"/>
                </a:cubicBezTo>
                <a:cubicBezTo>
                  <a:pt x="160" y="228"/>
                  <a:pt x="164" y="224"/>
                  <a:pt x="170" y="224"/>
                </a:cubicBezTo>
                <a:close/>
                <a:moveTo>
                  <a:pt x="170" y="266"/>
                </a:moveTo>
                <a:cubicBezTo>
                  <a:pt x="256" y="266"/>
                  <a:pt x="256" y="266"/>
                  <a:pt x="256" y="266"/>
                </a:cubicBezTo>
                <a:cubicBezTo>
                  <a:pt x="262" y="266"/>
                  <a:pt x="266" y="271"/>
                  <a:pt x="266" y="277"/>
                </a:cubicBezTo>
                <a:cubicBezTo>
                  <a:pt x="266" y="283"/>
                  <a:pt x="262" y="288"/>
                  <a:pt x="256" y="288"/>
                </a:cubicBezTo>
                <a:cubicBezTo>
                  <a:pt x="170" y="288"/>
                  <a:pt x="170" y="288"/>
                  <a:pt x="170" y="288"/>
                </a:cubicBezTo>
                <a:cubicBezTo>
                  <a:pt x="164" y="288"/>
                  <a:pt x="160" y="283"/>
                  <a:pt x="160" y="277"/>
                </a:cubicBezTo>
                <a:cubicBezTo>
                  <a:pt x="160" y="271"/>
                  <a:pt x="164" y="266"/>
                  <a:pt x="170" y="266"/>
                </a:cubicBezTo>
                <a:close/>
                <a:moveTo>
                  <a:pt x="170" y="309"/>
                </a:moveTo>
                <a:cubicBezTo>
                  <a:pt x="256" y="309"/>
                  <a:pt x="256" y="309"/>
                  <a:pt x="256" y="309"/>
                </a:cubicBezTo>
                <a:cubicBezTo>
                  <a:pt x="262" y="309"/>
                  <a:pt x="266" y="314"/>
                  <a:pt x="266" y="320"/>
                </a:cubicBezTo>
                <a:cubicBezTo>
                  <a:pt x="266" y="326"/>
                  <a:pt x="262" y="330"/>
                  <a:pt x="256" y="330"/>
                </a:cubicBezTo>
                <a:cubicBezTo>
                  <a:pt x="170" y="330"/>
                  <a:pt x="170" y="330"/>
                  <a:pt x="170" y="330"/>
                </a:cubicBezTo>
                <a:cubicBezTo>
                  <a:pt x="164" y="330"/>
                  <a:pt x="160" y="326"/>
                  <a:pt x="160" y="320"/>
                </a:cubicBezTo>
                <a:cubicBezTo>
                  <a:pt x="160" y="314"/>
                  <a:pt x="164" y="309"/>
                  <a:pt x="170" y="309"/>
                </a:cubicBezTo>
                <a:close/>
                <a:moveTo>
                  <a:pt x="170" y="352"/>
                </a:moveTo>
                <a:cubicBezTo>
                  <a:pt x="256" y="352"/>
                  <a:pt x="256" y="352"/>
                  <a:pt x="256" y="352"/>
                </a:cubicBezTo>
                <a:cubicBezTo>
                  <a:pt x="262" y="352"/>
                  <a:pt x="266" y="356"/>
                  <a:pt x="266" y="362"/>
                </a:cubicBezTo>
                <a:cubicBezTo>
                  <a:pt x="266" y="368"/>
                  <a:pt x="262" y="373"/>
                  <a:pt x="256" y="373"/>
                </a:cubicBezTo>
                <a:cubicBezTo>
                  <a:pt x="170" y="373"/>
                  <a:pt x="170" y="373"/>
                  <a:pt x="170" y="373"/>
                </a:cubicBezTo>
                <a:cubicBezTo>
                  <a:pt x="164" y="373"/>
                  <a:pt x="160" y="368"/>
                  <a:pt x="160" y="362"/>
                </a:cubicBezTo>
                <a:cubicBezTo>
                  <a:pt x="160" y="356"/>
                  <a:pt x="164" y="352"/>
                  <a:pt x="170" y="352"/>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8" y="405"/>
                </a:moveTo>
                <a:cubicBezTo>
                  <a:pt x="298" y="411"/>
                  <a:pt x="294" y="416"/>
                  <a:pt x="288" y="416"/>
                </a:cubicBezTo>
                <a:cubicBezTo>
                  <a:pt x="138" y="416"/>
                  <a:pt x="138" y="416"/>
                  <a:pt x="138" y="416"/>
                </a:cubicBezTo>
                <a:cubicBezTo>
                  <a:pt x="132" y="416"/>
                  <a:pt x="128" y="411"/>
                  <a:pt x="128" y="405"/>
                </a:cubicBezTo>
                <a:cubicBezTo>
                  <a:pt x="128" y="192"/>
                  <a:pt x="128" y="192"/>
                  <a:pt x="128" y="192"/>
                </a:cubicBezTo>
                <a:cubicBezTo>
                  <a:pt x="128" y="186"/>
                  <a:pt x="132" y="181"/>
                  <a:pt x="138" y="181"/>
                </a:cubicBezTo>
                <a:cubicBezTo>
                  <a:pt x="288" y="181"/>
                  <a:pt x="288" y="181"/>
                  <a:pt x="288" y="181"/>
                </a:cubicBezTo>
                <a:cubicBezTo>
                  <a:pt x="294" y="181"/>
                  <a:pt x="298" y="186"/>
                  <a:pt x="298" y="192"/>
                </a:cubicBezTo>
                <a:lnTo>
                  <a:pt x="298" y="405"/>
                </a:lnTo>
                <a:close/>
                <a:moveTo>
                  <a:pt x="341" y="362"/>
                </a:moveTo>
                <a:cubicBezTo>
                  <a:pt x="341" y="368"/>
                  <a:pt x="336" y="373"/>
                  <a:pt x="330" y="373"/>
                </a:cubicBezTo>
                <a:cubicBezTo>
                  <a:pt x="324" y="373"/>
                  <a:pt x="320" y="368"/>
                  <a:pt x="320" y="362"/>
                </a:cubicBezTo>
                <a:cubicBezTo>
                  <a:pt x="320" y="160"/>
                  <a:pt x="320" y="160"/>
                  <a:pt x="320" y="160"/>
                </a:cubicBezTo>
                <a:cubicBezTo>
                  <a:pt x="181" y="160"/>
                  <a:pt x="181" y="160"/>
                  <a:pt x="181" y="160"/>
                </a:cubicBezTo>
                <a:cubicBezTo>
                  <a:pt x="175" y="160"/>
                  <a:pt x="170" y="155"/>
                  <a:pt x="170" y="149"/>
                </a:cubicBezTo>
                <a:cubicBezTo>
                  <a:pt x="170" y="143"/>
                  <a:pt x="175" y="138"/>
                  <a:pt x="181" y="138"/>
                </a:cubicBezTo>
                <a:cubicBezTo>
                  <a:pt x="330" y="138"/>
                  <a:pt x="330" y="138"/>
                  <a:pt x="330" y="138"/>
                </a:cubicBezTo>
                <a:cubicBezTo>
                  <a:pt x="336" y="138"/>
                  <a:pt x="341" y="143"/>
                  <a:pt x="341" y="149"/>
                </a:cubicBezTo>
                <a:lnTo>
                  <a:pt x="341" y="362"/>
                </a:lnTo>
                <a:close/>
                <a:moveTo>
                  <a:pt x="384" y="320"/>
                </a:moveTo>
                <a:cubicBezTo>
                  <a:pt x="384" y="326"/>
                  <a:pt x="379" y="330"/>
                  <a:pt x="373" y="330"/>
                </a:cubicBezTo>
                <a:cubicBezTo>
                  <a:pt x="367" y="330"/>
                  <a:pt x="362" y="326"/>
                  <a:pt x="362" y="320"/>
                </a:cubicBezTo>
                <a:cubicBezTo>
                  <a:pt x="362" y="117"/>
                  <a:pt x="362" y="117"/>
                  <a:pt x="362" y="117"/>
                </a:cubicBezTo>
                <a:cubicBezTo>
                  <a:pt x="224" y="117"/>
                  <a:pt x="224" y="117"/>
                  <a:pt x="224" y="117"/>
                </a:cubicBezTo>
                <a:cubicBezTo>
                  <a:pt x="218" y="117"/>
                  <a:pt x="213" y="112"/>
                  <a:pt x="213" y="106"/>
                </a:cubicBezTo>
                <a:cubicBezTo>
                  <a:pt x="213" y="100"/>
                  <a:pt x="218" y="96"/>
                  <a:pt x="224" y="96"/>
                </a:cubicBezTo>
                <a:cubicBezTo>
                  <a:pt x="373" y="96"/>
                  <a:pt x="373" y="96"/>
                  <a:pt x="373" y="96"/>
                </a:cubicBezTo>
                <a:cubicBezTo>
                  <a:pt x="379" y="96"/>
                  <a:pt x="384" y="100"/>
                  <a:pt x="384" y="106"/>
                </a:cubicBezTo>
                <a:lnTo>
                  <a:pt x="384" y="3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14" name="Charts_Fill_2">
            <a:extLst>
              <a:ext uri="{FF2B5EF4-FFF2-40B4-BE49-F238E27FC236}">
                <a16:creationId xmlns:a16="http://schemas.microsoft.com/office/drawing/2014/main" id="{3C3D6872-4ACC-DAFD-50FE-6297185302C0}"/>
              </a:ext>
            </a:extLst>
          </p:cNvPr>
          <p:cNvSpPr>
            <a:spLocks noChangeAspect="1" noEditPoints="1"/>
          </p:cNvSpPr>
          <p:nvPr/>
        </p:nvSpPr>
        <p:spPr bwMode="auto">
          <a:xfrm>
            <a:off x="6327756" y="5478646"/>
            <a:ext cx="635000" cy="635000"/>
          </a:xfrm>
          <a:custGeom>
            <a:avLst/>
            <a:gdLst>
              <a:gd name="T0" fmla="*/ 0 w 512"/>
              <a:gd name="T1" fmla="*/ 256 h 512"/>
              <a:gd name="T2" fmla="*/ 512 w 512"/>
              <a:gd name="T3" fmla="*/ 256 h 512"/>
              <a:gd name="T4" fmla="*/ 117 w 512"/>
              <a:gd name="T5" fmla="*/ 362 h 512"/>
              <a:gd name="T6" fmla="*/ 96 w 512"/>
              <a:gd name="T7" fmla="*/ 362 h 512"/>
              <a:gd name="T8" fmla="*/ 106 w 512"/>
              <a:gd name="T9" fmla="*/ 330 h 512"/>
              <a:gd name="T10" fmla="*/ 117 w 512"/>
              <a:gd name="T11" fmla="*/ 362 h 512"/>
              <a:gd name="T12" fmla="*/ 149 w 512"/>
              <a:gd name="T13" fmla="*/ 373 h 512"/>
              <a:gd name="T14" fmla="*/ 138 w 512"/>
              <a:gd name="T15" fmla="*/ 320 h 512"/>
              <a:gd name="T16" fmla="*/ 160 w 512"/>
              <a:gd name="T17" fmla="*/ 320 h 512"/>
              <a:gd name="T18" fmla="*/ 202 w 512"/>
              <a:gd name="T19" fmla="*/ 362 h 512"/>
              <a:gd name="T20" fmla="*/ 181 w 512"/>
              <a:gd name="T21" fmla="*/ 362 h 512"/>
              <a:gd name="T22" fmla="*/ 192 w 512"/>
              <a:gd name="T23" fmla="*/ 277 h 512"/>
              <a:gd name="T24" fmla="*/ 202 w 512"/>
              <a:gd name="T25" fmla="*/ 362 h 512"/>
              <a:gd name="T26" fmla="*/ 234 w 512"/>
              <a:gd name="T27" fmla="*/ 373 h 512"/>
              <a:gd name="T28" fmla="*/ 224 w 512"/>
              <a:gd name="T29" fmla="*/ 277 h 512"/>
              <a:gd name="T30" fmla="*/ 245 w 512"/>
              <a:gd name="T31" fmla="*/ 277 h 512"/>
              <a:gd name="T32" fmla="*/ 288 w 512"/>
              <a:gd name="T33" fmla="*/ 362 h 512"/>
              <a:gd name="T34" fmla="*/ 266 w 512"/>
              <a:gd name="T35" fmla="*/ 362 h 512"/>
              <a:gd name="T36" fmla="*/ 277 w 512"/>
              <a:gd name="T37" fmla="*/ 266 h 512"/>
              <a:gd name="T38" fmla="*/ 288 w 512"/>
              <a:gd name="T39" fmla="*/ 362 h 512"/>
              <a:gd name="T40" fmla="*/ 320 w 512"/>
              <a:gd name="T41" fmla="*/ 373 h 512"/>
              <a:gd name="T42" fmla="*/ 309 w 512"/>
              <a:gd name="T43" fmla="*/ 245 h 512"/>
              <a:gd name="T44" fmla="*/ 330 w 512"/>
              <a:gd name="T45" fmla="*/ 245 h 512"/>
              <a:gd name="T46" fmla="*/ 373 w 512"/>
              <a:gd name="T47" fmla="*/ 362 h 512"/>
              <a:gd name="T48" fmla="*/ 352 w 512"/>
              <a:gd name="T49" fmla="*/ 362 h 512"/>
              <a:gd name="T50" fmla="*/ 362 w 512"/>
              <a:gd name="T51" fmla="*/ 202 h 512"/>
              <a:gd name="T52" fmla="*/ 373 w 512"/>
              <a:gd name="T53" fmla="*/ 362 h 512"/>
              <a:gd name="T54" fmla="*/ 384 w 512"/>
              <a:gd name="T55" fmla="*/ 181 h 512"/>
              <a:gd name="T56" fmla="*/ 373 w 512"/>
              <a:gd name="T57" fmla="*/ 153 h 512"/>
              <a:gd name="T58" fmla="*/ 277 w 512"/>
              <a:gd name="T59" fmla="*/ 245 h 512"/>
              <a:gd name="T60" fmla="*/ 113 w 512"/>
              <a:gd name="T61" fmla="*/ 307 h 512"/>
              <a:gd name="T62" fmla="*/ 98 w 512"/>
              <a:gd name="T63" fmla="*/ 305 h 512"/>
              <a:gd name="T64" fmla="*/ 185 w 512"/>
              <a:gd name="T65" fmla="*/ 226 h 512"/>
              <a:gd name="T66" fmla="*/ 273 w 512"/>
              <a:gd name="T67" fmla="*/ 224 h 512"/>
              <a:gd name="T68" fmla="*/ 341 w 512"/>
              <a:gd name="T69" fmla="*/ 138 h 512"/>
              <a:gd name="T70" fmla="*/ 341 w 512"/>
              <a:gd name="T71" fmla="*/ 117 h 512"/>
              <a:gd name="T72" fmla="*/ 388 w 512"/>
              <a:gd name="T73" fmla="*/ 118 h 512"/>
              <a:gd name="T74" fmla="*/ 394 w 512"/>
              <a:gd name="T75"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362"/>
                </a:moveTo>
                <a:cubicBezTo>
                  <a:pt x="117" y="368"/>
                  <a:pt x="112" y="373"/>
                  <a:pt x="106" y="373"/>
                </a:cubicBezTo>
                <a:cubicBezTo>
                  <a:pt x="100" y="373"/>
                  <a:pt x="96" y="368"/>
                  <a:pt x="96" y="362"/>
                </a:cubicBezTo>
                <a:cubicBezTo>
                  <a:pt x="96" y="341"/>
                  <a:pt x="96" y="341"/>
                  <a:pt x="96" y="341"/>
                </a:cubicBezTo>
                <a:cubicBezTo>
                  <a:pt x="96" y="335"/>
                  <a:pt x="100" y="330"/>
                  <a:pt x="106" y="330"/>
                </a:cubicBezTo>
                <a:cubicBezTo>
                  <a:pt x="112" y="330"/>
                  <a:pt x="117" y="335"/>
                  <a:pt x="117" y="341"/>
                </a:cubicBezTo>
                <a:lnTo>
                  <a:pt x="117" y="362"/>
                </a:lnTo>
                <a:close/>
                <a:moveTo>
                  <a:pt x="160" y="362"/>
                </a:moveTo>
                <a:cubicBezTo>
                  <a:pt x="160" y="368"/>
                  <a:pt x="155" y="373"/>
                  <a:pt x="149" y="373"/>
                </a:cubicBezTo>
                <a:cubicBezTo>
                  <a:pt x="143" y="373"/>
                  <a:pt x="138" y="368"/>
                  <a:pt x="138" y="362"/>
                </a:cubicBezTo>
                <a:cubicBezTo>
                  <a:pt x="138" y="320"/>
                  <a:pt x="138" y="320"/>
                  <a:pt x="138" y="320"/>
                </a:cubicBezTo>
                <a:cubicBezTo>
                  <a:pt x="138" y="314"/>
                  <a:pt x="143" y="309"/>
                  <a:pt x="149" y="309"/>
                </a:cubicBezTo>
                <a:cubicBezTo>
                  <a:pt x="155" y="309"/>
                  <a:pt x="160" y="314"/>
                  <a:pt x="160" y="320"/>
                </a:cubicBezTo>
                <a:lnTo>
                  <a:pt x="160" y="362"/>
                </a:lnTo>
                <a:close/>
                <a:moveTo>
                  <a:pt x="202" y="362"/>
                </a:moveTo>
                <a:cubicBezTo>
                  <a:pt x="202" y="368"/>
                  <a:pt x="198" y="373"/>
                  <a:pt x="192" y="373"/>
                </a:cubicBezTo>
                <a:cubicBezTo>
                  <a:pt x="186" y="373"/>
                  <a:pt x="181" y="368"/>
                  <a:pt x="181" y="362"/>
                </a:cubicBezTo>
                <a:cubicBezTo>
                  <a:pt x="181" y="288"/>
                  <a:pt x="181" y="288"/>
                  <a:pt x="181" y="288"/>
                </a:cubicBezTo>
                <a:cubicBezTo>
                  <a:pt x="181" y="282"/>
                  <a:pt x="186" y="277"/>
                  <a:pt x="192" y="277"/>
                </a:cubicBezTo>
                <a:cubicBezTo>
                  <a:pt x="198" y="277"/>
                  <a:pt x="202" y="282"/>
                  <a:pt x="202" y="288"/>
                </a:cubicBezTo>
                <a:lnTo>
                  <a:pt x="202" y="362"/>
                </a:lnTo>
                <a:close/>
                <a:moveTo>
                  <a:pt x="245" y="362"/>
                </a:moveTo>
                <a:cubicBezTo>
                  <a:pt x="245" y="368"/>
                  <a:pt x="240" y="373"/>
                  <a:pt x="234" y="373"/>
                </a:cubicBezTo>
                <a:cubicBezTo>
                  <a:pt x="228" y="373"/>
                  <a:pt x="224" y="368"/>
                  <a:pt x="224" y="362"/>
                </a:cubicBezTo>
                <a:cubicBezTo>
                  <a:pt x="224" y="277"/>
                  <a:pt x="224" y="277"/>
                  <a:pt x="224" y="277"/>
                </a:cubicBezTo>
                <a:cubicBezTo>
                  <a:pt x="224" y="271"/>
                  <a:pt x="228" y="266"/>
                  <a:pt x="234" y="266"/>
                </a:cubicBezTo>
                <a:cubicBezTo>
                  <a:pt x="240" y="266"/>
                  <a:pt x="245" y="271"/>
                  <a:pt x="245" y="277"/>
                </a:cubicBezTo>
                <a:lnTo>
                  <a:pt x="245" y="362"/>
                </a:lnTo>
                <a:close/>
                <a:moveTo>
                  <a:pt x="288" y="362"/>
                </a:moveTo>
                <a:cubicBezTo>
                  <a:pt x="288" y="368"/>
                  <a:pt x="283" y="373"/>
                  <a:pt x="277" y="373"/>
                </a:cubicBezTo>
                <a:cubicBezTo>
                  <a:pt x="271" y="373"/>
                  <a:pt x="266" y="368"/>
                  <a:pt x="266" y="362"/>
                </a:cubicBezTo>
                <a:cubicBezTo>
                  <a:pt x="266" y="277"/>
                  <a:pt x="266" y="277"/>
                  <a:pt x="266" y="277"/>
                </a:cubicBezTo>
                <a:cubicBezTo>
                  <a:pt x="266" y="271"/>
                  <a:pt x="271" y="266"/>
                  <a:pt x="277" y="266"/>
                </a:cubicBezTo>
                <a:cubicBezTo>
                  <a:pt x="283" y="266"/>
                  <a:pt x="288" y="271"/>
                  <a:pt x="288" y="277"/>
                </a:cubicBezTo>
                <a:lnTo>
                  <a:pt x="288" y="362"/>
                </a:lnTo>
                <a:close/>
                <a:moveTo>
                  <a:pt x="330" y="362"/>
                </a:moveTo>
                <a:cubicBezTo>
                  <a:pt x="330" y="368"/>
                  <a:pt x="326" y="373"/>
                  <a:pt x="320" y="373"/>
                </a:cubicBezTo>
                <a:cubicBezTo>
                  <a:pt x="314" y="373"/>
                  <a:pt x="309" y="368"/>
                  <a:pt x="309" y="362"/>
                </a:cubicBezTo>
                <a:cubicBezTo>
                  <a:pt x="309" y="245"/>
                  <a:pt x="309" y="245"/>
                  <a:pt x="309" y="245"/>
                </a:cubicBezTo>
                <a:cubicBezTo>
                  <a:pt x="309" y="239"/>
                  <a:pt x="314" y="234"/>
                  <a:pt x="320" y="234"/>
                </a:cubicBezTo>
                <a:cubicBezTo>
                  <a:pt x="326" y="234"/>
                  <a:pt x="330" y="239"/>
                  <a:pt x="330" y="245"/>
                </a:cubicBezTo>
                <a:lnTo>
                  <a:pt x="330" y="362"/>
                </a:lnTo>
                <a:close/>
                <a:moveTo>
                  <a:pt x="373" y="362"/>
                </a:moveTo>
                <a:cubicBezTo>
                  <a:pt x="373" y="368"/>
                  <a:pt x="368" y="373"/>
                  <a:pt x="362" y="373"/>
                </a:cubicBezTo>
                <a:cubicBezTo>
                  <a:pt x="356" y="373"/>
                  <a:pt x="352" y="368"/>
                  <a:pt x="352" y="362"/>
                </a:cubicBezTo>
                <a:cubicBezTo>
                  <a:pt x="352" y="213"/>
                  <a:pt x="352" y="213"/>
                  <a:pt x="352" y="213"/>
                </a:cubicBezTo>
                <a:cubicBezTo>
                  <a:pt x="352" y="207"/>
                  <a:pt x="356" y="202"/>
                  <a:pt x="362" y="202"/>
                </a:cubicBezTo>
                <a:cubicBezTo>
                  <a:pt x="368" y="202"/>
                  <a:pt x="373" y="207"/>
                  <a:pt x="373" y="213"/>
                </a:cubicBezTo>
                <a:lnTo>
                  <a:pt x="373" y="362"/>
                </a:lnTo>
                <a:close/>
                <a:moveTo>
                  <a:pt x="394" y="170"/>
                </a:moveTo>
                <a:cubicBezTo>
                  <a:pt x="394" y="176"/>
                  <a:pt x="390" y="181"/>
                  <a:pt x="384" y="181"/>
                </a:cubicBezTo>
                <a:cubicBezTo>
                  <a:pt x="378" y="181"/>
                  <a:pt x="373" y="176"/>
                  <a:pt x="373" y="170"/>
                </a:cubicBezTo>
                <a:cubicBezTo>
                  <a:pt x="373" y="153"/>
                  <a:pt x="373" y="153"/>
                  <a:pt x="373" y="153"/>
                </a:cubicBezTo>
                <a:cubicBezTo>
                  <a:pt x="285" y="242"/>
                  <a:pt x="285" y="242"/>
                  <a:pt x="285" y="242"/>
                </a:cubicBezTo>
                <a:cubicBezTo>
                  <a:pt x="283" y="244"/>
                  <a:pt x="280" y="245"/>
                  <a:pt x="277" y="245"/>
                </a:cubicBezTo>
                <a:cubicBezTo>
                  <a:pt x="195" y="245"/>
                  <a:pt x="195" y="245"/>
                  <a:pt x="195" y="245"/>
                </a:cubicBezTo>
                <a:cubicBezTo>
                  <a:pt x="113" y="307"/>
                  <a:pt x="113" y="307"/>
                  <a:pt x="113" y="307"/>
                </a:cubicBezTo>
                <a:cubicBezTo>
                  <a:pt x="111" y="308"/>
                  <a:pt x="109" y="309"/>
                  <a:pt x="106" y="309"/>
                </a:cubicBezTo>
                <a:cubicBezTo>
                  <a:pt x="103" y="309"/>
                  <a:pt x="100" y="308"/>
                  <a:pt x="98" y="305"/>
                </a:cubicBezTo>
                <a:cubicBezTo>
                  <a:pt x="94" y="300"/>
                  <a:pt x="95" y="293"/>
                  <a:pt x="100" y="290"/>
                </a:cubicBezTo>
                <a:cubicBezTo>
                  <a:pt x="185" y="226"/>
                  <a:pt x="185" y="226"/>
                  <a:pt x="185" y="226"/>
                </a:cubicBezTo>
                <a:cubicBezTo>
                  <a:pt x="187" y="224"/>
                  <a:pt x="189" y="224"/>
                  <a:pt x="192" y="224"/>
                </a:cubicBezTo>
                <a:cubicBezTo>
                  <a:pt x="273" y="224"/>
                  <a:pt x="273" y="224"/>
                  <a:pt x="273" y="224"/>
                </a:cubicBezTo>
                <a:cubicBezTo>
                  <a:pt x="358" y="138"/>
                  <a:pt x="358" y="138"/>
                  <a:pt x="358" y="138"/>
                </a:cubicBezTo>
                <a:cubicBezTo>
                  <a:pt x="341" y="138"/>
                  <a:pt x="341" y="138"/>
                  <a:pt x="341" y="138"/>
                </a:cubicBezTo>
                <a:cubicBezTo>
                  <a:pt x="335" y="138"/>
                  <a:pt x="330" y="134"/>
                  <a:pt x="330" y="128"/>
                </a:cubicBezTo>
                <a:cubicBezTo>
                  <a:pt x="330" y="122"/>
                  <a:pt x="335" y="117"/>
                  <a:pt x="341" y="117"/>
                </a:cubicBezTo>
                <a:cubicBezTo>
                  <a:pt x="384" y="117"/>
                  <a:pt x="384" y="117"/>
                  <a:pt x="384" y="117"/>
                </a:cubicBezTo>
                <a:cubicBezTo>
                  <a:pt x="385" y="117"/>
                  <a:pt x="386" y="117"/>
                  <a:pt x="388" y="118"/>
                </a:cubicBezTo>
                <a:cubicBezTo>
                  <a:pt x="390" y="119"/>
                  <a:pt x="392" y="121"/>
                  <a:pt x="394" y="124"/>
                </a:cubicBezTo>
                <a:cubicBezTo>
                  <a:pt x="394" y="125"/>
                  <a:pt x="394" y="126"/>
                  <a:pt x="394" y="128"/>
                </a:cubicBezTo>
                <a:lnTo>
                  <a:pt x="394" y="17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grpSp>
        <p:nvGrpSpPr>
          <p:cNvPr id="15" name="General_Fill_20">
            <a:extLst>
              <a:ext uri="{FF2B5EF4-FFF2-40B4-BE49-F238E27FC236}">
                <a16:creationId xmlns:a16="http://schemas.microsoft.com/office/drawing/2014/main" id="{E5CA0418-8917-D259-E92C-5AD71F15346D}"/>
              </a:ext>
            </a:extLst>
          </p:cNvPr>
          <p:cNvGrpSpPr>
            <a:grpSpLocks noChangeAspect="1"/>
          </p:cNvGrpSpPr>
          <p:nvPr/>
        </p:nvGrpSpPr>
        <p:grpSpPr bwMode="auto">
          <a:xfrm>
            <a:off x="6327719" y="1892869"/>
            <a:ext cx="634998" cy="635002"/>
            <a:chOff x="6248" y="3438"/>
            <a:chExt cx="340" cy="340"/>
          </a:xfrm>
          <a:solidFill>
            <a:schemeClr val="accent4"/>
          </a:solidFill>
        </p:grpSpPr>
        <p:sp>
          <p:nvSpPr>
            <p:cNvPr id="16" name="Oval 868">
              <a:extLst>
                <a:ext uri="{FF2B5EF4-FFF2-40B4-BE49-F238E27FC236}">
                  <a16:creationId xmlns:a16="http://schemas.microsoft.com/office/drawing/2014/main" id="{B9344F17-193F-254B-AF2C-349A485BCC82}"/>
                </a:ext>
              </a:extLst>
            </p:cNvPr>
            <p:cNvSpPr>
              <a:spLocks noChangeArrowheads="1"/>
            </p:cNvSpPr>
            <p:nvPr/>
          </p:nvSpPr>
          <p:spPr bwMode="auto">
            <a:xfrm>
              <a:off x="6326" y="3593"/>
              <a:ext cx="28" cy="29"/>
            </a:xfrm>
            <a:prstGeom prst="ellipse">
              <a:avLst/>
            </a:pr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7" name="Oval 869">
              <a:extLst>
                <a:ext uri="{FF2B5EF4-FFF2-40B4-BE49-F238E27FC236}">
                  <a16:creationId xmlns:a16="http://schemas.microsoft.com/office/drawing/2014/main" id="{6CA6D9C7-F141-4514-3D35-5021560219F4}"/>
                </a:ext>
              </a:extLst>
            </p:cNvPr>
            <p:cNvSpPr>
              <a:spLocks noChangeArrowheads="1"/>
            </p:cNvSpPr>
            <p:nvPr/>
          </p:nvSpPr>
          <p:spPr bwMode="auto">
            <a:xfrm>
              <a:off x="6467" y="3530"/>
              <a:ext cx="29" cy="28"/>
            </a:xfrm>
            <a:prstGeom prst="ellipse">
              <a:avLst/>
            </a:pr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8" name="Oval 870">
              <a:extLst>
                <a:ext uri="{FF2B5EF4-FFF2-40B4-BE49-F238E27FC236}">
                  <a16:creationId xmlns:a16="http://schemas.microsoft.com/office/drawing/2014/main" id="{A520D84E-AE16-9E72-AC61-08B43837442F}"/>
                </a:ext>
              </a:extLst>
            </p:cNvPr>
            <p:cNvSpPr>
              <a:spLocks noChangeArrowheads="1"/>
            </p:cNvSpPr>
            <p:nvPr/>
          </p:nvSpPr>
          <p:spPr bwMode="auto">
            <a:xfrm>
              <a:off x="6467" y="3657"/>
              <a:ext cx="29" cy="29"/>
            </a:xfrm>
            <a:prstGeom prst="ellipse">
              <a:avLst/>
            </a:pr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20" name="Freeform 871">
              <a:extLst>
                <a:ext uri="{FF2B5EF4-FFF2-40B4-BE49-F238E27FC236}">
                  <a16:creationId xmlns:a16="http://schemas.microsoft.com/office/drawing/2014/main" id="{F18240FF-D333-BCA7-E0AE-51068B64267D}"/>
                </a:ext>
              </a:extLst>
            </p:cNvPr>
            <p:cNvSpPr>
              <a:spLocks noEditPoints="1"/>
            </p:cNvSpPr>
            <p:nvPr/>
          </p:nvSpPr>
          <p:spPr bwMode="auto">
            <a:xfrm>
              <a:off x="6248" y="3438"/>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81 w 512"/>
                <a:gd name="T11" fmla="*/ 256 h 512"/>
                <a:gd name="T12" fmla="*/ 180 w 512"/>
                <a:gd name="T13" fmla="*/ 263 h 512"/>
                <a:gd name="T14" fmla="*/ 319 w 512"/>
                <a:gd name="T15" fmla="*/ 325 h 512"/>
                <a:gd name="T16" fmla="*/ 352 w 512"/>
                <a:gd name="T17" fmla="*/ 309 h 512"/>
                <a:gd name="T18" fmla="*/ 394 w 512"/>
                <a:gd name="T19" fmla="*/ 352 h 512"/>
                <a:gd name="T20" fmla="*/ 352 w 512"/>
                <a:gd name="T21" fmla="*/ 394 h 512"/>
                <a:gd name="T22" fmla="*/ 309 w 512"/>
                <a:gd name="T23" fmla="*/ 352 h 512"/>
                <a:gd name="T24" fmla="*/ 310 w 512"/>
                <a:gd name="T25" fmla="*/ 344 h 512"/>
                <a:gd name="T26" fmla="*/ 171 w 512"/>
                <a:gd name="T27" fmla="*/ 282 h 512"/>
                <a:gd name="T28" fmla="*/ 138 w 512"/>
                <a:gd name="T29" fmla="*/ 298 h 512"/>
                <a:gd name="T30" fmla="*/ 96 w 512"/>
                <a:gd name="T31" fmla="*/ 256 h 512"/>
                <a:gd name="T32" fmla="*/ 138 w 512"/>
                <a:gd name="T33" fmla="*/ 213 h 512"/>
                <a:gd name="T34" fmla="*/ 171 w 512"/>
                <a:gd name="T35" fmla="*/ 229 h 512"/>
                <a:gd name="T36" fmla="*/ 310 w 512"/>
                <a:gd name="T37" fmla="*/ 167 h 512"/>
                <a:gd name="T38" fmla="*/ 309 w 512"/>
                <a:gd name="T39" fmla="*/ 160 h 512"/>
                <a:gd name="T40" fmla="*/ 352 w 512"/>
                <a:gd name="T41" fmla="*/ 117 h 512"/>
                <a:gd name="T42" fmla="*/ 394 w 512"/>
                <a:gd name="T43" fmla="*/ 160 h 512"/>
                <a:gd name="T44" fmla="*/ 352 w 512"/>
                <a:gd name="T45" fmla="*/ 202 h 512"/>
                <a:gd name="T46" fmla="*/ 319 w 512"/>
                <a:gd name="T47" fmla="*/ 186 h 512"/>
                <a:gd name="T48" fmla="*/ 180 w 512"/>
                <a:gd name="T49" fmla="*/ 248 h 512"/>
                <a:gd name="T50" fmla="*/ 181 w 512"/>
                <a:gd name="T51" fmla="*/ 25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81" y="256"/>
                  </a:moveTo>
                  <a:cubicBezTo>
                    <a:pt x="181" y="258"/>
                    <a:pt x="181" y="260"/>
                    <a:pt x="180" y="263"/>
                  </a:cubicBezTo>
                  <a:cubicBezTo>
                    <a:pt x="319" y="325"/>
                    <a:pt x="319" y="325"/>
                    <a:pt x="319" y="325"/>
                  </a:cubicBezTo>
                  <a:cubicBezTo>
                    <a:pt x="326" y="315"/>
                    <a:pt x="338" y="309"/>
                    <a:pt x="352" y="309"/>
                  </a:cubicBezTo>
                  <a:cubicBezTo>
                    <a:pt x="375" y="309"/>
                    <a:pt x="394" y="328"/>
                    <a:pt x="394" y="352"/>
                  </a:cubicBezTo>
                  <a:cubicBezTo>
                    <a:pt x="394" y="375"/>
                    <a:pt x="375" y="394"/>
                    <a:pt x="352" y="394"/>
                  </a:cubicBezTo>
                  <a:cubicBezTo>
                    <a:pt x="328" y="394"/>
                    <a:pt x="309" y="375"/>
                    <a:pt x="309" y="352"/>
                  </a:cubicBezTo>
                  <a:cubicBezTo>
                    <a:pt x="309" y="349"/>
                    <a:pt x="309" y="347"/>
                    <a:pt x="310" y="344"/>
                  </a:cubicBezTo>
                  <a:cubicBezTo>
                    <a:pt x="171" y="282"/>
                    <a:pt x="171" y="282"/>
                    <a:pt x="171" y="282"/>
                  </a:cubicBezTo>
                  <a:cubicBezTo>
                    <a:pt x="164" y="292"/>
                    <a:pt x="152" y="298"/>
                    <a:pt x="138" y="298"/>
                  </a:cubicBezTo>
                  <a:cubicBezTo>
                    <a:pt x="115" y="298"/>
                    <a:pt x="96" y="279"/>
                    <a:pt x="96" y="256"/>
                  </a:cubicBezTo>
                  <a:cubicBezTo>
                    <a:pt x="96" y="232"/>
                    <a:pt x="115" y="213"/>
                    <a:pt x="138" y="213"/>
                  </a:cubicBezTo>
                  <a:cubicBezTo>
                    <a:pt x="152" y="213"/>
                    <a:pt x="164" y="219"/>
                    <a:pt x="171" y="229"/>
                  </a:cubicBezTo>
                  <a:cubicBezTo>
                    <a:pt x="310" y="167"/>
                    <a:pt x="310" y="167"/>
                    <a:pt x="310" y="167"/>
                  </a:cubicBezTo>
                  <a:cubicBezTo>
                    <a:pt x="309" y="165"/>
                    <a:pt x="309" y="162"/>
                    <a:pt x="309" y="160"/>
                  </a:cubicBezTo>
                  <a:cubicBezTo>
                    <a:pt x="309" y="136"/>
                    <a:pt x="328" y="117"/>
                    <a:pt x="352" y="117"/>
                  </a:cubicBezTo>
                  <a:cubicBezTo>
                    <a:pt x="375" y="117"/>
                    <a:pt x="394" y="136"/>
                    <a:pt x="394" y="160"/>
                  </a:cubicBezTo>
                  <a:cubicBezTo>
                    <a:pt x="394" y="183"/>
                    <a:pt x="375" y="202"/>
                    <a:pt x="352" y="202"/>
                  </a:cubicBezTo>
                  <a:cubicBezTo>
                    <a:pt x="338" y="202"/>
                    <a:pt x="326" y="196"/>
                    <a:pt x="319" y="186"/>
                  </a:cubicBezTo>
                  <a:cubicBezTo>
                    <a:pt x="180" y="248"/>
                    <a:pt x="180" y="248"/>
                    <a:pt x="180" y="248"/>
                  </a:cubicBezTo>
                  <a:cubicBezTo>
                    <a:pt x="181" y="251"/>
                    <a:pt x="181" y="253"/>
                    <a:pt x="181" y="256"/>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sp>
        <p:nvSpPr>
          <p:cNvPr id="21" name="TextBox 20">
            <a:extLst>
              <a:ext uri="{FF2B5EF4-FFF2-40B4-BE49-F238E27FC236}">
                <a16:creationId xmlns:a16="http://schemas.microsoft.com/office/drawing/2014/main" id="{966F3DFE-81A7-A668-6E5B-15AAE1A73468}"/>
              </a:ext>
            </a:extLst>
          </p:cNvPr>
          <p:cNvSpPr txBox="1"/>
          <p:nvPr/>
        </p:nvSpPr>
        <p:spPr>
          <a:xfrm>
            <a:off x="7037619" y="1931077"/>
            <a:ext cx="4796418" cy="4401205"/>
          </a:xfrm>
          <a:prstGeom prst="rect">
            <a:avLst/>
          </a:prstGeom>
          <a:noFill/>
        </p:spPr>
        <p:txBody>
          <a:bodyPr wrap="square">
            <a:spAutoFit/>
          </a:bodyPr>
          <a:lstStyle/>
          <a:p>
            <a:pPr fontAlgn="ctr">
              <a:spcBef>
                <a:spcPts val="600"/>
              </a:spcBef>
            </a:pPr>
            <a:r>
              <a:rPr lang="en-US" sz="1600" dirty="0">
                <a:ea typeface="Open Sans Light" panose="020B0306030504020204" pitchFamily="34" charset="0"/>
                <a:cs typeface="Open Sans Light" panose="020B0306030504020204" pitchFamily="34" charset="0"/>
              </a:rPr>
              <a:t>Average benchmark position is compensated </a:t>
            </a:r>
            <a:r>
              <a:rPr lang="en-US" b="1" dirty="0">
                <a:solidFill>
                  <a:srgbClr val="043D70"/>
                </a:solidFill>
                <a:ea typeface="Open Sans Light" panose="020B0306030504020204" pitchFamily="34" charset="0"/>
                <a:cs typeface="Open Sans Light" panose="020B0306030504020204" pitchFamily="34" charset="0"/>
              </a:rPr>
              <a:t>10.3% </a:t>
            </a:r>
            <a:r>
              <a:rPr lang="en-US" sz="1600" b="1" dirty="0">
                <a:ea typeface="Open Sans Light" panose="020B0306030504020204" pitchFamily="34" charset="0"/>
                <a:cs typeface="Open Sans Light" panose="020B0306030504020204" pitchFamily="34" charset="0"/>
              </a:rPr>
              <a:t>above the </a:t>
            </a:r>
            <a:r>
              <a:rPr lang="en-US" sz="1600" b="1" u="sng" dirty="0">
                <a:ea typeface="Open Sans Light" panose="020B0306030504020204" pitchFamily="34" charset="0"/>
                <a:cs typeface="Open Sans Light" panose="020B0306030504020204" pitchFamily="34" charset="0"/>
              </a:rPr>
              <a:t>government</a:t>
            </a:r>
            <a:r>
              <a:rPr lang="en-US" sz="1600" b="1" dirty="0">
                <a:ea typeface="Open Sans Light" panose="020B0306030504020204" pitchFamily="34" charset="0"/>
                <a:cs typeface="Open Sans Light" panose="020B0306030504020204" pitchFamily="34" charset="0"/>
              </a:rPr>
              <a:t> market</a:t>
            </a:r>
          </a:p>
          <a:p>
            <a:pPr fontAlgn="ctr">
              <a:spcBef>
                <a:spcPts val="600"/>
              </a:spcBef>
            </a:pPr>
            <a:endParaRPr lang="en-US" sz="1600" dirty="0">
              <a:ea typeface="Open Sans Light" panose="020B0306030504020204" pitchFamily="34" charset="0"/>
              <a:cs typeface="Open Sans Light" panose="020B0306030504020204" pitchFamily="34" charset="0"/>
            </a:endParaRPr>
          </a:p>
          <a:p>
            <a:pPr fontAlgn="ctr">
              <a:spcBef>
                <a:spcPts val="600"/>
              </a:spcBef>
              <a:spcAft>
                <a:spcPts val="0"/>
              </a:spcAft>
            </a:pPr>
            <a:r>
              <a:rPr lang="en-US" sz="1600" dirty="0">
                <a:ea typeface="Open Sans Light" panose="020B0306030504020204" pitchFamily="34" charset="0"/>
                <a:cs typeface="Open Sans Light" panose="020B0306030504020204" pitchFamily="34" charset="0"/>
              </a:rPr>
              <a:t>Average benchmark position is compensated </a:t>
            </a:r>
            <a:r>
              <a:rPr lang="en-US" b="1" dirty="0">
                <a:solidFill>
                  <a:srgbClr val="043D70"/>
                </a:solidFill>
                <a:ea typeface="Open Sans Light" panose="020B0306030504020204" pitchFamily="34" charset="0"/>
                <a:cs typeface="Open Sans Light" panose="020B0306030504020204" pitchFamily="34" charset="0"/>
              </a:rPr>
              <a:t>4.7% </a:t>
            </a:r>
            <a:r>
              <a:rPr lang="en-US" sz="1600" b="1" dirty="0">
                <a:ea typeface="Open Sans Light" panose="020B0306030504020204" pitchFamily="34" charset="0"/>
                <a:cs typeface="Open Sans Light" panose="020B0306030504020204" pitchFamily="34" charset="0"/>
              </a:rPr>
              <a:t>below the </a:t>
            </a:r>
            <a:r>
              <a:rPr lang="en-US" sz="1600" b="1" u="sng" dirty="0">
                <a:ea typeface="Open Sans Light" panose="020B0306030504020204" pitchFamily="34" charset="0"/>
                <a:cs typeface="Open Sans Light" panose="020B0306030504020204" pitchFamily="34" charset="0"/>
              </a:rPr>
              <a:t>general industry</a:t>
            </a:r>
            <a:r>
              <a:rPr lang="en-US" sz="1600" b="1" dirty="0">
                <a:ea typeface="Open Sans Light" panose="020B0306030504020204" pitchFamily="34" charset="0"/>
                <a:cs typeface="Open Sans Light" panose="020B0306030504020204" pitchFamily="34" charset="0"/>
              </a:rPr>
              <a:t> market</a:t>
            </a:r>
          </a:p>
          <a:p>
            <a:pPr fontAlgn="ctr">
              <a:spcAft>
                <a:spcPts val="0"/>
              </a:spcAft>
            </a:pPr>
            <a:endParaRPr lang="en-US" sz="1600" dirty="0">
              <a:ea typeface="Open Sans Light" panose="020B0306030504020204" pitchFamily="34" charset="0"/>
              <a:cs typeface="Open Sans Light" panose="020B0306030504020204" pitchFamily="34" charset="0"/>
            </a:endParaRPr>
          </a:p>
          <a:p>
            <a:pPr fontAlgn="ctr">
              <a:spcBef>
                <a:spcPts val="600"/>
              </a:spcBef>
              <a:spcAft>
                <a:spcPts val="0"/>
              </a:spcAft>
            </a:pPr>
            <a:r>
              <a:rPr lang="en-US" b="1" dirty="0">
                <a:solidFill>
                  <a:srgbClr val="043D70"/>
                </a:solidFill>
                <a:ea typeface="Open Sans Light" panose="020B0306030504020204" pitchFamily="34" charset="0"/>
                <a:cs typeface="Open Sans Light" panose="020B0306030504020204" pitchFamily="34" charset="0"/>
              </a:rPr>
              <a:t>11</a:t>
            </a:r>
            <a:r>
              <a:rPr lang="en-US" sz="1600" dirty="0">
                <a:ea typeface="Open Sans Light" panose="020B0306030504020204" pitchFamily="34" charset="0"/>
                <a:cs typeface="Open Sans Light" panose="020B0306030504020204" pitchFamily="34" charset="0"/>
              </a:rPr>
              <a:t> total salary structures with a total of </a:t>
            </a:r>
            <a:r>
              <a:rPr lang="en-US" b="1" dirty="0">
                <a:solidFill>
                  <a:srgbClr val="043D70"/>
                </a:solidFill>
                <a:ea typeface="Open Sans Light" panose="020B0306030504020204" pitchFamily="34" charset="0"/>
                <a:cs typeface="Open Sans Light" panose="020B0306030504020204" pitchFamily="34" charset="0"/>
              </a:rPr>
              <a:t>109</a:t>
            </a:r>
            <a:r>
              <a:rPr lang="en-US" sz="1600" dirty="0">
                <a:ea typeface="Open Sans Light" panose="020B0306030504020204" pitchFamily="34" charset="0"/>
                <a:cs typeface="Open Sans Light" panose="020B0306030504020204" pitchFamily="34" charset="0"/>
              </a:rPr>
              <a:t> individual pay plans</a:t>
            </a:r>
          </a:p>
          <a:p>
            <a:pPr fontAlgn="ctr">
              <a:spcAft>
                <a:spcPts val="0"/>
              </a:spcAft>
            </a:pPr>
            <a:endParaRPr lang="en-US" sz="1600" dirty="0">
              <a:ea typeface="Open Sans Light" panose="020B0306030504020204" pitchFamily="34" charset="0"/>
              <a:cs typeface="Open Sans Light" panose="020B0306030504020204" pitchFamily="34" charset="0"/>
            </a:endParaRPr>
          </a:p>
          <a:p>
            <a:pPr fontAlgn="ctr">
              <a:spcBef>
                <a:spcPts val="600"/>
              </a:spcBef>
              <a:spcAft>
                <a:spcPts val="0"/>
              </a:spcAft>
            </a:pPr>
            <a:r>
              <a:rPr lang="en-US" b="1" dirty="0">
                <a:solidFill>
                  <a:srgbClr val="043D70"/>
                </a:solidFill>
                <a:ea typeface="Open Sans Light" panose="020B0306030504020204" pitchFamily="34" charset="0"/>
                <a:cs typeface="Open Sans Light" panose="020B0306030504020204" pitchFamily="34" charset="0"/>
              </a:rPr>
              <a:t>15%</a:t>
            </a:r>
            <a:r>
              <a:rPr lang="en-US" baseline="30000" dirty="0">
                <a:ea typeface="Open Sans Light" panose="020B0306030504020204" pitchFamily="34" charset="0"/>
                <a:cs typeface="Open Sans Light" panose="020B0306030504020204" pitchFamily="34" charset="0"/>
              </a:rPr>
              <a:t>*</a:t>
            </a:r>
            <a:r>
              <a:rPr lang="en-US" b="1" baseline="30000" dirty="0">
                <a:solidFill>
                  <a:srgbClr val="043D70"/>
                </a:solidFill>
                <a:ea typeface="Open Sans Light" panose="020B0306030504020204" pitchFamily="34" charset="0"/>
                <a:cs typeface="Open Sans Light" panose="020B0306030504020204" pitchFamily="34" charset="0"/>
              </a:rPr>
              <a:t> </a:t>
            </a:r>
            <a:r>
              <a:rPr lang="en-US" sz="1600" dirty="0">
                <a:ea typeface="Open Sans Light" panose="020B0306030504020204" pitchFamily="34" charset="0"/>
                <a:cs typeface="Open Sans Light" panose="020B0306030504020204" pitchFamily="34" charset="0"/>
              </a:rPr>
              <a:t>of employees will have an immediate change to their base compensation</a:t>
            </a:r>
          </a:p>
          <a:p>
            <a:pPr fontAlgn="ctr">
              <a:spcAft>
                <a:spcPts val="0"/>
              </a:spcAft>
            </a:pPr>
            <a:endParaRPr lang="en-US" sz="1600" dirty="0">
              <a:ea typeface="Open Sans Light" panose="020B0306030504020204" pitchFamily="34" charset="0"/>
              <a:cs typeface="Open Sans Light" panose="020B0306030504020204" pitchFamily="34" charset="0"/>
            </a:endParaRPr>
          </a:p>
          <a:p>
            <a:pPr fontAlgn="ctr">
              <a:spcBef>
                <a:spcPts val="600"/>
              </a:spcBef>
              <a:spcAft>
                <a:spcPts val="0"/>
              </a:spcAft>
            </a:pPr>
            <a:r>
              <a:rPr lang="en-US" b="1" dirty="0">
                <a:solidFill>
                  <a:srgbClr val="043D70"/>
                </a:solidFill>
                <a:ea typeface="Open Sans Light" panose="020B0306030504020204" pitchFamily="34" charset="0"/>
                <a:cs typeface="Open Sans Light" panose="020B0306030504020204" pitchFamily="34" charset="0"/>
              </a:rPr>
              <a:t>44%</a:t>
            </a:r>
            <a:r>
              <a:rPr lang="en-US" baseline="30000" dirty="0">
                <a:ea typeface="Open Sans Light" panose="020B0306030504020204" pitchFamily="34" charset="0"/>
                <a:cs typeface="Open Sans Light" panose="020B0306030504020204" pitchFamily="34" charset="0"/>
              </a:rPr>
              <a:t>*</a:t>
            </a:r>
            <a:r>
              <a:rPr lang="en-US" b="1" dirty="0">
                <a:solidFill>
                  <a:srgbClr val="043D70"/>
                </a:solidFill>
                <a:ea typeface="Open Sans Light" panose="020B0306030504020204" pitchFamily="34" charset="0"/>
                <a:cs typeface="Open Sans Light" panose="020B0306030504020204" pitchFamily="34" charset="0"/>
              </a:rPr>
              <a:t> </a:t>
            </a:r>
            <a:r>
              <a:rPr lang="en-US" sz="1600" dirty="0">
                <a:ea typeface="Open Sans Light" panose="020B0306030504020204" pitchFamily="34" charset="0"/>
                <a:cs typeface="Open Sans Light" panose="020B0306030504020204" pitchFamily="34" charset="0"/>
              </a:rPr>
              <a:t>of employees would have a proposed pay grade maximum that is higher than their current maximum</a:t>
            </a:r>
          </a:p>
        </p:txBody>
      </p:sp>
      <p:sp>
        <p:nvSpPr>
          <p:cNvPr id="23" name="TextBox 22">
            <a:extLst>
              <a:ext uri="{FF2B5EF4-FFF2-40B4-BE49-F238E27FC236}">
                <a16:creationId xmlns:a16="http://schemas.microsoft.com/office/drawing/2014/main" id="{A6CCB71B-6408-5F7B-0389-AB12CBA7F134}"/>
              </a:ext>
            </a:extLst>
          </p:cNvPr>
          <p:cNvSpPr txBox="1"/>
          <p:nvPr/>
        </p:nvSpPr>
        <p:spPr>
          <a:xfrm>
            <a:off x="6327719" y="6409470"/>
            <a:ext cx="4796418" cy="261610"/>
          </a:xfrm>
          <a:prstGeom prst="rect">
            <a:avLst/>
          </a:prstGeom>
          <a:noFill/>
        </p:spPr>
        <p:txBody>
          <a:bodyPr wrap="square">
            <a:spAutoFit/>
          </a:bodyPr>
          <a:lstStyle/>
          <a:p>
            <a:pPr fontAlgn="ctr">
              <a:spcBef>
                <a:spcPts val="600"/>
              </a:spcBef>
              <a:spcAft>
                <a:spcPts val="0"/>
              </a:spcAft>
            </a:pPr>
            <a:r>
              <a:rPr lang="en-US" sz="1050" b="1" i="1">
                <a:ea typeface="Open Sans Light" panose="020B0306030504020204" pitchFamily="34" charset="0"/>
                <a:cs typeface="Open Sans Light" panose="020B0306030504020204" pitchFamily="34" charset="0"/>
              </a:rPr>
              <a:t>*Out of the 11,451 employees covered by the benchmarking survey.</a:t>
            </a:r>
          </a:p>
        </p:txBody>
      </p:sp>
      <p:sp>
        <p:nvSpPr>
          <p:cNvPr id="24" name="Arrows_Fill_22">
            <a:extLst>
              <a:ext uri="{FF2B5EF4-FFF2-40B4-BE49-F238E27FC236}">
                <a16:creationId xmlns:a16="http://schemas.microsoft.com/office/drawing/2014/main" id="{5DD7C6F5-BD32-F524-7BC4-1F539EB30CFF}"/>
              </a:ext>
            </a:extLst>
          </p:cNvPr>
          <p:cNvSpPr>
            <a:spLocks noChangeAspect="1" noEditPoints="1"/>
          </p:cNvSpPr>
          <p:nvPr/>
        </p:nvSpPr>
        <p:spPr bwMode="auto">
          <a:xfrm>
            <a:off x="6327756" y="2789298"/>
            <a:ext cx="635000" cy="635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3 w 512"/>
              <a:gd name="T11" fmla="*/ 157 h 512"/>
              <a:gd name="T12" fmla="*/ 263 w 512"/>
              <a:gd name="T13" fmla="*/ 306 h 512"/>
              <a:gd name="T14" fmla="*/ 256 w 512"/>
              <a:gd name="T15" fmla="*/ 309 h 512"/>
              <a:gd name="T16" fmla="*/ 248 w 512"/>
              <a:gd name="T17" fmla="*/ 306 h 512"/>
              <a:gd name="T18" fmla="*/ 99 w 512"/>
              <a:gd name="T19" fmla="*/ 157 h 512"/>
              <a:gd name="T20" fmla="*/ 99 w 512"/>
              <a:gd name="T21" fmla="*/ 141 h 512"/>
              <a:gd name="T22" fmla="*/ 114 w 512"/>
              <a:gd name="T23" fmla="*/ 141 h 512"/>
              <a:gd name="T24" fmla="*/ 256 w 512"/>
              <a:gd name="T25" fmla="*/ 283 h 512"/>
              <a:gd name="T26" fmla="*/ 397 w 512"/>
              <a:gd name="T27" fmla="*/ 141 h 512"/>
              <a:gd name="T28" fmla="*/ 413 w 512"/>
              <a:gd name="T29" fmla="*/ 141 h 512"/>
              <a:gd name="T30" fmla="*/ 413 w 512"/>
              <a:gd name="T31" fmla="*/ 157 h 512"/>
              <a:gd name="T32" fmla="*/ 413 w 512"/>
              <a:gd name="T33" fmla="*/ 263 h 512"/>
              <a:gd name="T34" fmla="*/ 263 w 512"/>
              <a:gd name="T35" fmla="*/ 413 h 512"/>
              <a:gd name="T36" fmla="*/ 256 w 512"/>
              <a:gd name="T37" fmla="*/ 416 h 512"/>
              <a:gd name="T38" fmla="*/ 248 w 512"/>
              <a:gd name="T39" fmla="*/ 413 h 512"/>
              <a:gd name="T40" fmla="*/ 99 w 512"/>
              <a:gd name="T41" fmla="*/ 263 h 512"/>
              <a:gd name="T42" fmla="*/ 99 w 512"/>
              <a:gd name="T43" fmla="*/ 248 h 512"/>
              <a:gd name="T44" fmla="*/ 114 w 512"/>
              <a:gd name="T45" fmla="*/ 248 h 512"/>
              <a:gd name="T46" fmla="*/ 256 w 512"/>
              <a:gd name="T47" fmla="*/ 390 h 512"/>
              <a:gd name="T48" fmla="*/ 397 w 512"/>
              <a:gd name="T49" fmla="*/ 248 h 512"/>
              <a:gd name="T50" fmla="*/ 413 w 512"/>
              <a:gd name="T51" fmla="*/ 248 h 512"/>
              <a:gd name="T52" fmla="*/ 413 w 512"/>
              <a:gd name="T53" fmla="*/ 2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3" y="157"/>
                </a:moveTo>
                <a:cubicBezTo>
                  <a:pt x="263" y="306"/>
                  <a:pt x="263" y="306"/>
                  <a:pt x="263" y="306"/>
                </a:cubicBezTo>
                <a:cubicBezTo>
                  <a:pt x="261" y="308"/>
                  <a:pt x="258" y="309"/>
                  <a:pt x="256" y="309"/>
                </a:cubicBezTo>
                <a:cubicBezTo>
                  <a:pt x="253" y="309"/>
                  <a:pt x="250" y="308"/>
                  <a:pt x="248" y="306"/>
                </a:cubicBezTo>
                <a:cubicBezTo>
                  <a:pt x="99" y="157"/>
                  <a:pt x="99" y="157"/>
                  <a:pt x="99" y="157"/>
                </a:cubicBezTo>
                <a:cubicBezTo>
                  <a:pt x="95" y="152"/>
                  <a:pt x="95" y="146"/>
                  <a:pt x="99" y="141"/>
                </a:cubicBezTo>
                <a:cubicBezTo>
                  <a:pt x="103" y="137"/>
                  <a:pt x="110" y="137"/>
                  <a:pt x="114" y="141"/>
                </a:cubicBezTo>
                <a:cubicBezTo>
                  <a:pt x="256" y="283"/>
                  <a:pt x="256" y="283"/>
                  <a:pt x="256" y="283"/>
                </a:cubicBezTo>
                <a:cubicBezTo>
                  <a:pt x="397" y="141"/>
                  <a:pt x="397" y="141"/>
                  <a:pt x="397" y="141"/>
                </a:cubicBezTo>
                <a:cubicBezTo>
                  <a:pt x="402" y="137"/>
                  <a:pt x="408" y="137"/>
                  <a:pt x="413" y="141"/>
                </a:cubicBezTo>
                <a:cubicBezTo>
                  <a:pt x="417" y="146"/>
                  <a:pt x="417" y="152"/>
                  <a:pt x="413" y="157"/>
                </a:cubicBezTo>
                <a:close/>
                <a:moveTo>
                  <a:pt x="413" y="263"/>
                </a:moveTo>
                <a:cubicBezTo>
                  <a:pt x="263" y="413"/>
                  <a:pt x="263" y="413"/>
                  <a:pt x="263" y="413"/>
                </a:cubicBezTo>
                <a:cubicBezTo>
                  <a:pt x="261" y="415"/>
                  <a:pt x="258" y="416"/>
                  <a:pt x="256" y="416"/>
                </a:cubicBezTo>
                <a:cubicBezTo>
                  <a:pt x="253" y="416"/>
                  <a:pt x="250" y="415"/>
                  <a:pt x="248" y="413"/>
                </a:cubicBezTo>
                <a:cubicBezTo>
                  <a:pt x="99" y="263"/>
                  <a:pt x="99" y="263"/>
                  <a:pt x="99" y="263"/>
                </a:cubicBezTo>
                <a:cubicBezTo>
                  <a:pt x="95" y="259"/>
                  <a:pt x="95" y="252"/>
                  <a:pt x="99" y="248"/>
                </a:cubicBezTo>
                <a:cubicBezTo>
                  <a:pt x="103" y="244"/>
                  <a:pt x="110" y="244"/>
                  <a:pt x="114" y="248"/>
                </a:cubicBezTo>
                <a:cubicBezTo>
                  <a:pt x="256" y="390"/>
                  <a:pt x="256" y="390"/>
                  <a:pt x="256" y="390"/>
                </a:cubicBezTo>
                <a:cubicBezTo>
                  <a:pt x="397" y="248"/>
                  <a:pt x="397" y="248"/>
                  <a:pt x="397" y="248"/>
                </a:cubicBezTo>
                <a:cubicBezTo>
                  <a:pt x="402" y="244"/>
                  <a:pt x="408" y="244"/>
                  <a:pt x="413" y="248"/>
                </a:cubicBezTo>
                <a:cubicBezTo>
                  <a:pt x="417" y="252"/>
                  <a:pt x="417" y="259"/>
                  <a:pt x="413" y="26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25" name="Financial_Fill_2">
            <a:extLst>
              <a:ext uri="{FF2B5EF4-FFF2-40B4-BE49-F238E27FC236}">
                <a16:creationId xmlns:a16="http://schemas.microsoft.com/office/drawing/2014/main" id="{634AA25D-D8DE-ECF6-EE5E-1E90EBC3635F}"/>
              </a:ext>
            </a:extLst>
          </p:cNvPr>
          <p:cNvSpPr>
            <a:spLocks noChangeAspect="1" noEditPoints="1"/>
          </p:cNvSpPr>
          <p:nvPr/>
        </p:nvSpPr>
        <p:spPr bwMode="auto">
          <a:xfrm>
            <a:off x="6327756" y="4582196"/>
            <a:ext cx="635000" cy="635000"/>
          </a:xfrm>
          <a:custGeom>
            <a:avLst/>
            <a:gdLst>
              <a:gd name="T0" fmla="*/ 341 w 512"/>
              <a:gd name="T1" fmla="*/ 330 h 512"/>
              <a:gd name="T2" fmla="*/ 138 w 512"/>
              <a:gd name="T3" fmla="*/ 224 h 512"/>
              <a:gd name="T4" fmla="*/ 224 w 512"/>
              <a:gd name="T5" fmla="*/ 248 h 512"/>
              <a:gd name="T6" fmla="*/ 240 w 512"/>
              <a:gd name="T7" fmla="*/ 234 h 512"/>
              <a:gd name="T8" fmla="*/ 247 w 512"/>
              <a:gd name="T9" fmla="*/ 242 h 512"/>
              <a:gd name="T10" fmla="*/ 264 w 512"/>
              <a:gd name="T11" fmla="*/ 259 h 512"/>
              <a:gd name="T12" fmla="*/ 244 w 512"/>
              <a:gd name="T13" fmla="*/ 254 h 512"/>
              <a:gd name="T14" fmla="*/ 234 w 512"/>
              <a:gd name="T15" fmla="*/ 260 h 512"/>
              <a:gd name="T16" fmla="*/ 240 w 512"/>
              <a:gd name="T17" fmla="*/ 267 h 512"/>
              <a:gd name="T18" fmla="*/ 261 w 512"/>
              <a:gd name="T19" fmla="*/ 276 h 512"/>
              <a:gd name="T20" fmla="*/ 269 w 512"/>
              <a:gd name="T21" fmla="*/ 290 h 512"/>
              <a:gd name="T22" fmla="*/ 247 w 512"/>
              <a:gd name="T23" fmla="*/ 309 h 512"/>
              <a:gd name="T24" fmla="*/ 240 w 512"/>
              <a:gd name="T25" fmla="*/ 320 h 512"/>
              <a:gd name="T26" fmla="*/ 218 w 512"/>
              <a:gd name="T27" fmla="*/ 305 h 512"/>
              <a:gd name="T28" fmla="*/ 229 w 512"/>
              <a:gd name="T29" fmla="*/ 295 h 512"/>
              <a:gd name="T30" fmla="*/ 244 w 512"/>
              <a:gd name="T31" fmla="*/ 297 h 512"/>
              <a:gd name="T32" fmla="*/ 254 w 512"/>
              <a:gd name="T33" fmla="*/ 291 h 512"/>
              <a:gd name="T34" fmla="*/ 247 w 512"/>
              <a:gd name="T35" fmla="*/ 284 h 512"/>
              <a:gd name="T36" fmla="*/ 237 w 512"/>
              <a:gd name="T37" fmla="*/ 280 h 512"/>
              <a:gd name="T38" fmla="*/ 218 w 512"/>
              <a:gd name="T39" fmla="*/ 260 h 512"/>
              <a:gd name="T40" fmla="*/ 181 w 512"/>
              <a:gd name="T41" fmla="*/ 181 h 512"/>
              <a:gd name="T42" fmla="*/ 384 w 512"/>
              <a:gd name="T43" fmla="*/ 288 h 512"/>
              <a:gd name="T44" fmla="*/ 362 w 512"/>
              <a:gd name="T45" fmla="*/ 213 h 512"/>
              <a:gd name="T46" fmla="*/ 181 w 512"/>
              <a:gd name="T47" fmla="*/ 202 h 512"/>
              <a:gd name="T48" fmla="*/ 256 w 512"/>
              <a:gd name="T49" fmla="*/ 0 h 512"/>
              <a:gd name="T50" fmla="*/ 256 w 512"/>
              <a:gd name="T51" fmla="*/ 512 h 512"/>
              <a:gd name="T52" fmla="*/ 256 w 512"/>
              <a:gd name="T53" fmla="*/ 0 h 512"/>
              <a:gd name="T54" fmla="*/ 394 w 512"/>
              <a:gd name="T55" fmla="*/ 309 h 512"/>
              <a:gd name="T56" fmla="*/ 362 w 512"/>
              <a:gd name="T57" fmla="*/ 341 h 512"/>
              <a:gd name="T58" fmla="*/ 128 w 512"/>
              <a:gd name="T59" fmla="*/ 352 h 512"/>
              <a:gd name="T60" fmla="*/ 117 w 512"/>
              <a:gd name="T61" fmla="*/ 213 h 512"/>
              <a:gd name="T62" fmla="*/ 160 w 512"/>
              <a:gd name="T63" fmla="*/ 202 h 512"/>
              <a:gd name="T64" fmla="*/ 170 w 512"/>
              <a:gd name="T65" fmla="*/ 160 h 512"/>
              <a:gd name="T66" fmla="*/ 405 w 512"/>
              <a:gd name="T67" fmla="*/ 17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138" y="330"/>
                </a:moveTo>
                <a:cubicBezTo>
                  <a:pt x="341" y="330"/>
                  <a:pt x="341" y="330"/>
                  <a:pt x="341" y="330"/>
                </a:cubicBezTo>
                <a:cubicBezTo>
                  <a:pt x="341" y="224"/>
                  <a:pt x="341" y="224"/>
                  <a:pt x="341" y="224"/>
                </a:cubicBezTo>
                <a:cubicBezTo>
                  <a:pt x="138" y="224"/>
                  <a:pt x="138" y="224"/>
                  <a:pt x="138" y="224"/>
                </a:cubicBezTo>
                <a:lnTo>
                  <a:pt x="138" y="330"/>
                </a:lnTo>
                <a:close/>
                <a:moveTo>
                  <a:pt x="224" y="248"/>
                </a:moveTo>
                <a:cubicBezTo>
                  <a:pt x="228" y="245"/>
                  <a:pt x="233" y="243"/>
                  <a:pt x="240" y="242"/>
                </a:cubicBezTo>
                <a:cubicBezTo>
                  <a:pt x="240" y="234"/>
                  <a:pt x="240" y="234"/>
                  <a:pt x="240" y="234"/>
                </a:cubicBezTo>
                <a:cubicBezTo>
                  <a:pt x="247" y="234"/>
                  <a:pt x="247" y="234"/>
                  <a:pt x="247" y="234"/>
                </a:cubicBezTo>
                <a:cubicBezTo>
                  <a:pt x="247" y="242"/>
                  <a:pt x="247" y="242"/>
                  <a:pt x="247" y="242"/>
                </a:cubicBezTo>
                <a:cubicBezTo>
                  <a:pt x="255" y="242"/>
                  <a:pt x="262" y="244"/>
                  <a:pt x="268" y="247"/>
                </a:cubicBezTo>
                <a:cubicBezTo>
                  <a:pt x="264" y="259"/>
                  <a:pt x="264" y="259"/>
                  <a:pt x="264" y="259"/>
                </a:cubicBezTo>
                <a:cubicBezTo>
                  <a:pt x="258" y="256"/>
                  <a:pt x="253" y="255"/>
                  <a:pt x="247" y="255"/>
                </a:cubicBezTo>
                <a:cubicBezTo>
                  <a:pt x="247" y="255"/>
                  <a:pt x="246" y="254"/>
                  <a:pt x="244" y="254"/>
                </a:cubicBezTo>
                <a:cubicBezTo>
                  <a:pt x="242" y="254"/>
                  <a:pt x="240" y="255"/>
                  <a:pt x="240" y="255"/>
                </a:cubicBezTo>
                <a:cubicBezTo>
                  <a:pt x="236" y="255"/>
                  <a:pt x="234" y="257"/>
                  <a:pt x="234" y="260"/>
                </a:cubicBezTo>
                <a:cubicBezTo>
                  <a:pt x="234" y="262"/>
                  <a:pt x="234" y="263"/>
                  <a:pt x="235" y="264"/>
                </a:cubicBezTo>
                <a:cubicBezTo>
                  <a:pt x="236" y="265"/>
                  <a:pt x="238" y="266"/>
                  <a:pt x="240" y="267"/>
                </a:cubicBezTo>
                <a:cubicBezTo>
                  <a:pt x="247" y="270"/>
                  <a:pt x="247" y="270"/>
                  <a:pt x="247" y="270"/>
                </a:cubicBezTo>
                <a:cubicBezTo>
                  <a:pt x="254" y="272"/>
                  <a:pt x="259" y="274"/>
                  <a:pt x="261" y="276"/>
                </a:cubicBezTo>
                <a:cubicBezTo>
                  <a:pt x="264" y="278"/>
                  <a:pt x="266" y="280"/>
                  <a:pt x="268" y="282"/>
                </a:cubicBezTo>
                <a:cubicBezTo>
                  <a:pt x="269" y="285"/>
                  <a:pt x="269" y="287"/>
                  <a:pt x="269" y="290"/>
                </a:cubicBezTo>
                <a:cubicBezTo>
                  <a:pt x="269" y="296"/>
                  <a:pt x="268" y="300"/>
                  <a:pt x="264" y="303"/>
                </a:cubicBezTo>
                <a:cubicBezTo>
                  <a:pt x="260" y="307"/>
                  <a:pt x="254" y="309"/>
                  <a:pt x="247" y="309"/>
                </a:cubicBezTo>
                <a:cubicBezTo>
                  <a:pt x="247" y="320"/>
                  <a:pt x="247" y="320"/>
                  <a:pt x="247" y="320"/>
                </a:cubicBezTo>
                <a:cubicBezTo>
                  <a:pt x="240" y="320"/>
                  <a:pt x="240" y="320"/>
                  <a:pt x="240" y="320"/>
                </a:cubicBezTo>
                <a:cubicBezTo>
                  <a:pt x="240" y="309"/>
                  <a:pt x="240" y="309"/>
                  <a:pt x="240" y="309"/>
                </a:cubicBezTo>
                <a:cubicBezTo>
                  <a:pt x="232" y="309"/>
                  <a:pt x="225" y="308"/>
                  <a:pt x="218" y="305"/>
                </a:cubicBezTo>
                <a:cubicBezTo>
                  <a:pt x="218" y="292"/>
                  <a:pt x="218" y="292"/>
                  <a:pt x="218" y="292"/>
                </a:cubicBezTo>
                <a:cubicBezTo>
                  <a:pt x="221" y="293"/>
                  <a:pt x="225" y="294"/>
                  <a:pt x="229" y="295"/>
                </a:cubicBezTo>
                <a:cubicBezTo>
                  <a:pt x="233" y="297"/>
                  <a:pt x="237" y="297"/>
                  <a:pt x="240" y="297"/>
                </a:cubicBezTo>
                <a:cubicBezTo>
                  <a:pt x="240" y="297"/>
                  <a:pt x="242" y="297"/>
                  <a:pt x="244" y="297"/>
                </a:cubicBezTo>
                <a:cubicBezTo>
                  <a:pt x="246" y="297"/>
                  <a:pt x="247" y="297"/>
                  <a:pt x="247" y="297"/>
                </a:cubicBezTo>
                <a:cubicBezTo>
                  <a:pt x="252" y="296"/>
                  <a:pt x="254" y="294"/>
                  <a:pt x="254" y="291"/>
                </a:cubicBezTo>
                <a:cubicBezTo>
                  <a:pt x="254" y="290"/>
                  <a:pt x="254" y="288"/>
                  <a:pt x="252" y="287"/>
                </a:cubicBezTo>
                <a:cubicBezTo>
                  <a:pt x="251" y="286"/>
                  <a:pt x="250" y="285"/>
                  <a:pt x="247" y="284"/>
                </a:cubicBezTo>
                <a:cubicBezTo>
                  <a:pt x="240" y="282"/>
                  <a:pt x="240" y="282"/>
                  <a:pt x="240" y="282"/>
                </a:cubicBezTo>
                <a:cubicBezTo>
                  <a:pt x="237" y="280"/>
                  <a:pt x="237" y="280"/>
                  <a:pt x="237" y="280"/>
                </a:cubicBezTo>
                <a:cubicBezTo>
                  <a:pt x="230" y="278"/>
                  <a:pt x="225" y="275"/>
                  <a:pt x="222" y="272"/>
                </a:cubicBezTo>
                <a:cubicBezTo>
                  <a:pt x="220" y="269"/>
                  <a:pt x="218" y="265"/>
                  <a:pt x="218" y="260"/>
                </a:cubicBezTo>
                <a:cubicBezTo>
                  <a:pt x="218" y="255"/>
                  <a:pt x="220" y="251"/>
                  <a:pt x="224" y="248"/>
                </a:cubicBezTo>
                <a:close/>
                <a:moveTo>
                  <a:pt x="181" y="181"/>
                </a:moveTo>
                <a:cubicBezTo>
                  <a:pt x="384" y="181"/>
                  <a:pt x="384" y="181"/>
                  <a:pt x="384" y="181"/>
                </a:cubicBezTo>
                <a:cubicBezTo>
                  <a:pt x="384" y="288"/>
                  <a:pt x="384" y="288"/>
                  <a:pt x="384" y="288"/>
                </a:cubicBezTo>
                <a:cubicBezTo>
                  <a:pt x="362" y="288"/>
                  <a:pt x="362" y="288"/>
                  <a:pt x="362" y="288"/>
                </a:cubicBezTo>
                <a:cubicBezTo>
                  <a:pt x="362" y="213"/>
                  <a:pt x="362" y="213"/>
                  <a:pt x="362" y="213"/>
                </a:cubicBezTo>
                <a:cubicBezTo>
                  <a:pt x="362" y="207"/>
                  <a:pt x="358" y="202"/>
                  <a:pt x="352" y="202"/>
                </a:cubicBezTo>
                <a:cubicBezTo>
                  <a:pt x="181" y="202"/>
                  <a:pt x="181" y="202"/>
                  <a:pt x="181" y="202"/>
                </a:cubicBezTo>
                <a:lnTo>
                  <a:pt x="181" y="181"/>
                </a:ln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98"/>
                </a:moveTo>
                <a:cubicBezTo>
                  <a:pt x="405" y="304"/>
                  <a:pt x="400" y="309"/>
                  <a:pt x="394" y="309"/>
                </a:cubicBezTo>
                <a:cubicBezTo>
                  <a:pt x="362" y="309"/>
                  <a:pt x="362" y="309"/>
                  <a:pt x="362" y="309"/>
                </a:cubicBezTo>
                <a:cubicBezTo>
                  <a:pt x="362" y="341"/>
                  <a:pt x="362" y="341"/>
                  <a:pt x="362" y="341"/>
                </a:cubicBezTo>
                <a:cubicBezTo>
                  <a:pt x="362" y="347"/>
                  <a:pt x="358" y="352"/>
                  <a:pt x="352" y="352"/>
                </a:cubicBezTo>
                <a:cubicBezTo>
                  <a:pt x="128" y="352"/>
                  <a:pt x="128" y="352"/>
                  <a:pt x="128" y="352"/>
                </a:cubicBezTo>
                <a:cubicBezTo>
                  <a:pt x="122" y="352"/>
                  <a:pt x="117" y="347"/>
                  <a:pt x="117" y="341"/>
                </a:cubicBezTo>
                <a:cubicBezTo>
                  <a:pt x="117" y="213"/>
                  <a:pt x="117" y="213"/>
                  <a:pt x="117" y="213"/>
                </a:cubicBezTo>
                <a:cubicBezTo>
                  <a:pt x="117" y="207"/>
                  <a:pt x="122" y="202"/>
                  <a:pt x="128" y="202"/>
                </a:cubicBezTo>
                <a:cubicBezTo>
                  <a:pt x="160" y="202"/>
                  <a:pt x="160" y="202"/>
                  <a:pt x="160" y="202"/>
                </a:cubicBezTo>
                <a:cubicBezTo>
                  <a:pt x="160" y="170"/>
                  <a:pt x="160" y="170"/>
                  <a:pt x="160" y="170"/>
                </a:cubicBezTo>
                <a:cubicBezTo>
                  <a:pt x="160" y="164"/>
                  <a:pt x="164" y="160"/>
                  <a:pt x="170" y="160"/>
                </a:cubicBezTo>
                <a:cubicBezTo>
                  <a:pt x="394" y="160"/>
                  <a:pt x="394" y="160"/>
                  <a:pt x="394" y="160"/>
                </a:cubicBezTo>
                <a:cubicBezTo>
                  <a:pt x="400" y="160"/>
                  <a:pt x="405" y="164"/>
                  <a:pt x="405" y="170"/>
                </a:cubicBezTo>
                <a:lnTo>
                  <a:pt x="405" y="298"/>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39" name="Arrows_Fill_36">
            <a:extLst>
              <a:ext uri="{FF2B5EF4-FFF2-40B4-BE49-F238E27FC236}">
                <a16:creationId xmlns:a16="http://schemas.microsoft.com/office/drawing/2014/main" id="{F793912F-BC65-A09E-C72D-6208A28CF37F}"/>
              </a:ext>
            </a:extLst>
          </p:cNvPr>
          <p:cNvSpPr>
            <a:spLocks noChangeAspect="1" noEditPoints="1"/>
          </p:cNvSpPr>
          <p:nvPr/>
        </p:nvSpPr>
        <p:spPr bwMode="auto">
          <a:xfrm>
            <a:off x="0" y="0"/>
            <a:ext cx="0" cy="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60 w 512"/>
              <a:gd name="T11" fmla="*/ 408 h 512"/>
              <a:gd name="T12" fmla="*/ 352 w 512"/>
              <a:gd name="T13" fmla="*/ 413 h 512"/>
              <a:gd name="T14" fmla="*/ 346 w 512"/>
              <a:gd name="T15" fmla="*/ 411 h 512"/>
              <a:gd name="T16" fmla="*/ 310 w 512"/>
              <a:gd name="T17" fmla="*/ 380 h 512"/>
              <a:gd name="T18" fmla="*/ 260 w 512"/>
              <a:gd name="T19" fmla="*/ 302 h 512"/>
              <a:gd name="T20" fmla="*/ 256 w 512"/>
              <a:gd name="T21" fmla="*/ 288 h 512"/>
              <a:gd name="T22" fmla="*/ 199 w 512"/>
              <a:gd name="T23" fmla="*/ 383 h 512"/>
              <a:gd name="T24" fmla="*/ 166 w 512"/>
              <a:gd name="T25" fmla="*/ 411 h 512"/>
              <a:gd name="T26" fmla="*/ 160 w 512"/>
              <a:gd name="T27" fmla="*/ 413 h 512"/>
              <a:gd name="T28" fmla="*/ 151 w 512"/>
              <a:gd name="T29" fmla="*/ 408 h 512"/>
              <a:gd name="T30" fmla="*/ 154 w 512"/>
              <a:gd name="T31" fmla="*/ 393 h 512"/>
              <a:gd name="T32" fmla="*/ 184 w 512"/>
              <a:gd name="T33" fmla="*/ 368 h 512"/>
              <a:gd name="T34" fmla="*/ 245 w 512"/>
              <a:gd name="T35" fmla="*/ 218 h 512"/>
              <a:gd name="T36" fmla="*/ 245 w 512"/>
              <a:gd name="T37" fmla="*/ 132 h 512"/>
              <a:gd name="T38" fmla="*/ 178 w 512"/>
              <a:gd name="T39" fmla="*/ 199 h 512"/>
              <a:gd name="T40" fmla="*/ 170 w 512"/>
              <a:gd name="T41" fmla="*/ 202 h 512"/>
              <a:gd name="T42" fmla="*/ 163 w 512"/>
              <a:gd name="T43" fmla="*/ 199 h 512"/>
              <a:gd name="T44" fmla="*/ 163 w 512"/>
              <a:gd name="T45" fmla="*/ 184 h 512"/>
              <a:gd name="T46" fmla="*/ 248 w 512"/>
              <a:gd name="T47" fmla="*/ 99 h 512"/>
              <a:gd name="T48" fmla="*/ 252 w 512"/>
              <a:gd name="T49" fmla="*/ 96 h 512"/>
              <a:gd name="T50" fmla="*/ 260 w 512"/>
              <a:gd name="T51" fmla="*/ 96 h 512"/>
              <a:gd name="T52" fmla="*/ 263 w 512"/>
              <a:gd name="T53" fmla="*/ 99 h 512"/>
              <a:gd name="T54" fmla="*/ 349 w 512"/>
              <a:gd name="T55" fmla="*/ 184 h 512"/>
              <a:gd name="T56" fmla="*/ 349 w 512"/>
              <a:gd name="T57" fmla="*/ 199 h 512"/>
              <a:gd name="T58" fmla="*/ 341 w 512"/>
              <a:gd name="T59" fmla="*/ 202 h 512"/>
              <a:gd name="T60" fmla="*/ 333 w 512"/>
              <a:gd name="T61" fmla="*/ 199 h 512"/>
              <a:gd name="T62" fmla="*/ 266 w 512"/>
              <a:gd name="T63" fmla="*/ 132 h 512"/>
              <a:gd name="T64" fmla="*/ 266 w 512"/>
              <a:gd name="T65" fmla="*/ 218 h 512"/>
              <a:gd name="T66" fmla="*/ 280 w 512"/>
              <a:gd name="T67" fmla="*/ 294 h 512"/>
              <a:gd name="T68" fmla="*/ 325 w 512"/>
              <a:gd name="T69" fmla="*/ 366 h 512"/>
              <a:gd name="T70" fmla="*/ 358 w 512"/>
              <a:gd name="T71" fmla="*/ 393 h 512"/>
              <a:gd name="T72" fmla="*/ 360 w 512"/>
              <a:gd name="T73" fmla="*/ 40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0" y="408"/>
                </a:moveTo>
                <a:cubicBezTo>
                  <a:pt x="358" y="411"/>
                  <a:pt x="355" y="413"/>
                  <a:pt x="352" y="413"/>
                </a:cubicBezTo>
                <a:cubicBezTo>
                  <a:pt x="350" y="413"/>
                  <a:pt x="347" y="412"/>
                  <a:pt x="346" y="411"/>
                </a:cubicBezTo>
                <a:cubicBezTo>
                  <a:pt x="333" y="402"/>
                  <a:pt x="321" y="392"/>
                  <a:pt x="310" y="380"/>
                </a:cubicBezTo>
                <a:cubicBezTo>
                  <a:pt x="288" y="358"/>
                  <a:pt x="272" y="331"/>
                  <a:pt x="260" y="302"/>
                </a:cubicBezTo>
                <a:cubicBezTo>
                  <a:pt x="259" y="297"/>
                  <a:pt x="257" y="293"/>
                  <a:pt x="256" y="288"/>
                </a:cubicBezTo>
                <a:cubicBezTo>
                  <a:pt x="245" y="323"/>
                  <a:pt x="226" y="356"/>
                  <a:pt x="199" y="383"/>
                </a:cubicBezTo>
                <a:cubicBezTo>
                  <a:pt x="189" y="393"/>
                  <a:pt x="178" y="403"/>
                  <a:pt x="166" y="411"/>
                </a:cubicBezTo>
                <a:cubicBezTo>
                  <a:pt x="164" y="412"/>
                  <a:pt x="162" y="413"/>
                  <a:pt x="160" y="413"/>
                </a:cubicBezTo>
                <a:cubicBezTo>
                  <a:pt x="156" y="413"/>
                  <a:pt x="153" y="411"/>
                  <a:pt x="151" y="408"/>
                </a:cubicBezTo>
                <a:cubicBezTo>
                  <a:pt x="148" y="403"/>
                  <a:pt x="149" y="397"/>
                  <a:pt x="154" y="393"/>
                </a:cubicBezTo>
                <a:cubicBezTo>
                  <a:pt x="164" y="386"/>
                  <a:pt x="175" y="377"/>
                  <a:pt x="184" y="368"/>
                </a:cubicBezTo>
                <a:cubicBezTo>
                  <a:pt x="223" y="328"/>
                  <a:pt x="245" y="275"/>
                  <a:pt x="245" y="218"/>
                </a:cubicBezTo>
                <a:cubicBezTo>
                  <a:pt x="245" y="132"/>
                  <a:pt x="245" y="132"/>
                  <a:pt x="245" y="132"/>
                </a:cubicBezTo>
                <a:cubicBezTo>
                  <a:pt x="178" y="199"/>
                  <a:pt x="178" y="199"/>
                  <a:pt x="178" y="199"/>
                </a:cubicBezTo>
                <a:cubicBezTo>
                  <a:pt x="176" y="201"/>
                  <a:pt x="173" y="202"/>
                  <a:pt x="170" y="202"/>
                </a:cubicBezTo>
                <a:cubicBezTo>
                  <a:pt x="168" y="202"/>
                  <a:pt x="165" y="201"/>
                  <a:pt x="163" y="199"/>
                </a:cubicBezTo>
                <a:cubicBezTo>
                  <a:pt x="159" y="195"/>
                  <a:pt x="159" y="188"/>
                  <a:pt x="163" y="184"/>
                </a:cubicBezTo>
                <a:cubicBezTo>
                  <a:pt x="248" y="99"/>
                  <a:pt x="248" y="99"/>
                  <a:pt x="248" y="99"/>
                </a:cubicBezTo>
                <a:cubicBezTo>
                  <a:pt x="249" y="98"/>
                  <a:pt x="250" y="97"/>
                  <a:pt x="252" y="96"/>
                </a:cubicBezTo>
                <a:cubicBezTo>
                  <a:pt x="254" y="95"/>
                  <a:pt x="257" y="95"/>
                  <a:pt x="260" y="96"/>
                </a:cubicBezTo>
                <a:cubicBezTo>
                  <a:pt x="261" y="97"/>
                  <a:pt x="262" y="98"/>
                  <a:pt x="263" y="99"/>
                </a:cubicBezTo>
                <a:cubicBezTo>
                  <a:pt x="349" y="184"/>
                  <a:pt x="349" y="184"/>
                  <a:pt x="349" y="184"/>
                </a:cubicBezTo>
                <a:cubicBezTo>
                  <a:pt x="353" y="188"/>
                  <a:pt x="353" y="195"/>
                  <a:pt x="349" y="199"/>
                </a:cubicBezTo>
                <a:cubicBezTo>
                  <a:pt x="346" y="201"/>
                  <a:pt x="344" y="202"/>
                  <a:pt x="341" y="202"/>
                </a:cubicBezTo>
                <a:cubicBezTo>
                  <a:pt x="338" y="202"/>
                  <a:pt x="336" y="201"/>
                  <a:pt x="333" y="199"/>
                </a:cubicBezTo>
                <a:cubicBezTo>
                  <a:pt x="266" y="132"/>
                  <a:pt x="266" y="132"/>
                  <a:pt x="266" y="132"/>
                </a:cubicBezTo>
                <a:cubicBezTo>
                  <a:pt x="266" y="218"/>
                  <a:pt x="266" y="218"/>
                  <a:pt x="266" y="218"/>
                </a:cubicBezTo>
                <a:cubicBezTo>
                  <a:pt x="266" y="245"/>
                  <a:pt x="271" y="270"/>
                  <a:pt x="280" y="294"/>
                </a:cubicBezTo>
                <a:cubicBezTo>
                  <a:pt x="290" y="321"/>
                  <a:pt x="306" y="345"/>
                  <a:pt x="325" y="366"/>
                </a:cubicBezTo>
                <a:cubicBezTo>
                  <a:pt x="335" y="376"/>
                  <a:pt x="346" y="385"/>
                  <a:pt x="358" y="393"/>
                </a:cubicBezTo>
                <a:cubicBezTo>
                  <a:pt x="363" y="397"/>
                  <a:pt x="364" y="403"/>
                  <a:pt x="360" y="40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9" name="Text Placeholder 2">
            <a:extLst>
              <a:ext uri="{FF2B5EF4-FFF2-40B4-BE49-F238E27FC236}">
                <a16:creationId xmlns:a16="http://schemas.microsoft.com/office/drawing/2014/main" id="{CEFA0686-9573-7D47-EA83-03D91534C2A2}"/>
              </a:ext>
            </a:extLst>
          </p:cNvPr>
          <p:cNvSpPr>
            <a:spLocks noGrp="1"/>
          </p:cNvSpPr>
          <p:nvPr>
            <p:ph type="body" sz="quarter" idx="16"/>
          </p:nvPr>
        </p:nvSpPr>
        <p:spPr>
          <a:xfrm>
            <a:off x="471005" y="390746"/>
            <a:ext cx="2818385" cy="151680"/>
          </a:xfrm>
        </p:spPr>
        <p:txBody>
          <a:bodyPr/>
          <a:lstStyle/>
          <a:p>
            <a:r>
              <a:rPr lang="en-US" dirty="0"/>
              <a:t>A4: Market Competitive Analysis</a:t>
            </a:r>
          </a:p>
          <a:p>
            <a:endParaRPr lang="en-US" dirty="0"/>
          </a:p>
        </p:txBody>
      </p:sp>
    </p:spTree>
    <p:extLst>
      <p:ext uri="{BB962C8B-B14F-4D97-AF65-F5344CB8AC3E}">
        <p14:creationId xmlns:p14="http://schemas.microsoft.com/office/powerpoint/2010/main" val="370347936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38F4D9C-DB45-A30A-A167-F9CA725EC78A}"/>
              </a:ext>
            </a:extLst>
          </p:cNvPr>
          <p:cNvSpPr>
            <a:spLocks noGrp="1"/>
          </p:cNvSpPr>
          <p:nvPr>
            <p:ph type="body" sz="quarter" idx="13"/>
          </p:nvPr>
        </p:nvSpPr>
        <p:spPr/>
        <p:txBody>
          <a:bodyPr>
            <a:normAutofit lnSpcReduction="10000"/>
          </a:bodyPr>
          <a:lstStyle/>
          <a:p>
            <a:r>
              <a:rPr lang="en-US">
                <a:solidFill>
                  <a:srgbClr val="043D70"/>
                </a:solidFill>
              </a:rPr>
              <a:t>Market Competitive Analysis Continued</a:t>
            </a:r>
          </a:p>
        </p:txBody>
      </p:sp>
      <p:sp>
        <p:nvSpPr>
          <p:cNvPr id="2" name="Text Placeholder 1">
            <a:extLst>
              <a:ext uri="{FF2B5EF4-FFF2-40B4-BE49-F238E27FC236}">
                <a16:creationId xmlns:a16="http://schemas.microsoft.com/office/drawing/2014/main" id="{8246CE36-F4CA-FE69-4AA1-3D7825947B65}"/>
              </a:ext>
            </a:extLst>
          </p:cNvPr>
          <p:cNvSpPr>
            <a:spLocks noGrp="1"/>
          </p:cNvSpPr>
          <p:nvPr>
            <p:ph type="body" sz="quarter" idx="14"/>
          </p:nvPr>
        </p:nvSpPr>
        <p:spPr>
          <a:xfrm>
            <a:off x="463295" y="1050544"/>
            <a:ext cx="11370742" cy="453696"/>
          </a:xfrm>
        </p:spPr>
        <p:txBody>
          <a:bodyPr/>
          <a:lstStyle/>
          <a:p>
            <a:r>
              <a:rPr kumimoji="0" lang="en-US" b="0" i="0" u="none" strike="noStrike" kern="1200" cap="none" spc="0" normalizeH="0" baseline="0" noProof="0">
                <a:ln>
                  <a:noFill/>
                </a:ln>
                <a:solidFill>
                  <a:srgbClr val="0A0A0A"/>
                </a:solidFill>
                <a:effectLst/>
                <a:uLnTx/>
                <a:uFillTx/>
                <a:latin typeface="+mn-lt"/>
                <a:ea typeface="Open Sans" panose="020B0606030504020204" pitchFamily="34" charset="0"/>
                <a:cs typeface="Open Sans" panose="020B0606030504020204" pitchFamily="34" charset="0"/>
              </a:rPr>
              <a:t>Deloitte confirmed the State's benchmarking strategy and analyzed market data for salaries and benefits to ensure competitiveness.</a:t>
            </a:r>
            <a:endParaRPr lang="en-US">
              <a:latin typeface="+mn-lt"/>
              <a:ea typeface="Open Sans Light" panose="020B0306030504020204" pitchFamily="34" charset="0"/>
              <a:cs typeface="Open Sans Light" panose="020B0306030504020204" pitchFamily="34" charset="0"/>
            </a:endParaRPr>
          </a:p>
          <a:p>
            <a:pPr marL="0" indent="0">
              <a:buNone/>
            </a:pPr>
            <a:endParaRPr lang="en-US">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200">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23" name="Table 22">
            <a:extLst>
              <a:ext uri="{FF2B5EF4-FFF2-40B4-BE49-F238E27FC236}">
                <a16:creationId xmlns:a16="http://schemas.microsoft.com/office/drawing/2014/main" id="{96E41FC4-AF3D-5F9D-7002-362902469E3B}"/>
              </a:ext>
            </a:extLst>
          </p:cNvPr>
          <p:cNvGraphicFramePr>
            <a:graphicFrameLocks noGrp="1"/>
          </p:cNvGraphicFramePr>
          <p:nvPr>
            <p:extLst>
              <p:ext uri="{D42A27DB-BD31-4B8C-83A1-F6EECF244321}">
                <p14:modId xmlns:p14="http://schemas.microsoft.com/office/powerpoint/2010/main" val="3567580448"/>
              </p:ext>
            </p:extLst>
          </p:nvPr>
        </p:nvGraphicFramePr>
        <p:xfrm>
          <a:off x="563417" y="1355586"/>
          <a:ext cx="6071557" cy="5074489"/>
        </p:xfrm>
        <a:graphic>
          <a:graphicData uri="http://schemas.openxmlformats.org/drawingml/2006/table">
            <a:tbl>
              <a:tblPr/>
              <a:tblGrid>
                <a:gridCol w="1335742">
                  <a:extLst>
                    <a:ext uri="{9D8B030D-6E8A-4147-A177-3AD203B41FA5}">
                      <a16:colId xmlns:a16="http://schemas.microsoft.com/office/drawing/2014/main" val="3835031043"/>
                    </a:ext>
                  </a:extLst>
                </a:gridCol>
                <a:gridCol w="2307192">
                  <a:extLst>
                    <a:ext uri="{9D8B030D-6E8A-4147-A177-3AD203B41FA5}">
                      <a16:colId xmlns:a16="http://schemas.microsoft.com/office/drawing/2014/main" val="3203725375"/>
                    </a:ext>
                  </a:extLst>
                </a:gridCol>
                <a:gridCol w="2428623">
                  <a:extLst>
                    <a:ext uri="{9D8B030D-6E8A-4147-A177-3AD203B41FA5}">
                      <a16:colId xmlns:a16="http://schemas.microsoft.com/office/drawing/2014/main" val="20000"/>
                    </a:ext>
                  </a:extLst>
                </a:gridCol>
              </a:tblGrid>
              <a:tr h="578521">
                <a:tc>
                  <a:txBody>
                    <a:bodyPr/>
                    <a:lstStyle/>
                    <a:p>
                      <a:pPr algn="ctr" rtl="0" fontAlgn="ctr"/>
                      <a:r>
                        <a:rPr lang="en-US" sz="1200" b="1" i="0" u="none" strike="noStrike">
                          <a:solidFill>
                            <a:schemeClr val="bg1"/>
                          </a:solidFill>
                          <a:effectLst/>
                          <a:latin typeface="+mj-lt"/>
                          <a:ea typeface="Verdana"/>
                        </a:rPr>
                        <a:t>Structure Component</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4C6E"/>
                    </a:solidFill>
                  </a:tcPr>
                </a:tc>
                <a:tc>
                  <a:txBody>
                    <a:bodyPr/>
                    <a:lstStyle/>
                    <a:p>
                      <a:pPr marL="0" algn="ctr" defTabSz="914400" rtl="0" eaLnBrk="1" fontAlgn="ctr" latinLnBrk="0" hangingPunct="1"/>
                      <a:r>
                        <a:rPr lang="en-US" sz="1200" b="1" i="0" u="none" strike="noStrike" kern="1200">
                          <a:solidFill>
                            <a:schemeClr val="bg1"/>
                          </a:solidFill>
                          <a:effectLst/>
                          <a:latin typeface="+mj-lt"/>
                          <a:ea typeface="Verdana"/>
                          <a:cs typeface="+mn-cs"/>
                        </a:rPr>
                        <a:t>Current State of New Mexico Practice</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4C6E"/>
                    </a:solidFill>
                  </a:tcPr>
                </a:tc>
                <a:tc>
                  <a:txBody>
                    <a:bodyPr/>
                    <a:lstStyle/>
                    <a:p>
                      <a:pPr marL="0" algn="ctr" rtl="0" eaLnBrk="1" fontAlgn="ctr" latinLnBrk="0" hangingPunct="1"/>
                      <a:r>
                        <a:rPr lang="en-US" sz="1200" b="1" i="0" u="none" strike="noStrike" kern="1200">
                          <a:solidFill>
                            <a:schemeClr val="bg1"/>
                          </a:solidFill>
                          <a:effectLst/>
                          <a:latin typeface="+mj-lt"/>
                          <a:ea typeface="Verdana"/>
                          <a:cs typeface="+mn-cs"/>
                        </a:rPr>
                        <a:t>Proposed Go-forward Approach </a:t>
                      </a:r>
                      <a:endParaRPr lang="en-US" sz="1200" b="1" i="0" u="none" strike="noStrike" kern="1200">
                        <a:solidFill>
                          <a:schemeClr val="bg1"/>
                        </a:solidFill>
                        <a:effectLst/>
                        <a:latin typeface="+mj-lt"/>
                        <a:ea typeface="Verdana" panose="020B0604030504040204" pitchFamily="34" charset="0"/>
                        <a:cs typeface="+mn-cs"/>
                      </a:endParaRP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34C6E"/>
                    </a:solidFill>
                  </a:tcPr>
                </a:tc>
                <a:extLst>
                  <a:ext uri="{0D108BD9-81ED-4DB2-BD59-A6C34878D82A}">
                    <a16:rowId xmlns:a16="http://schemas.microsoft.com/office/drawing/2014/main" val="10000"/>
                  </a:ext>
                </a:extLst>
              </a:tr>
              <a:tr h="7493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kern="1200">
                          <a:solidFill>
                            <a:srgbClr val="000000"/>
                          </a:solidFill>
                          <a:effectLst/>
                          <a:latin typeface="+mn-lt"/>
                          <a:ea typeface="+mn-ea"/>
                          <a:cs typeface="+mn-cs"/>
                        </a:rPr>
                        <a:t>Type of Structure Used</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kern="1200">
                          <a:solidFill>
                            <a:srgbClr val="000000"/>
                          </a:solidFill>
                          <a:effectLst/>
                          <a:latin typeface="+mn-lt"/>
                          <a:ea typeface="+mn-ea"/>
                          <a:cs typeface="+mn-cs"/>
                        </a:rPr>
                        <a:t>Hay methodology</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l"/>
                      <a:r>
                        <a:rPr lang="en-US" sz="1200" b="0" i="0" u="none" strike="noStrike" kern="1200">
                          <a:solidFill>
                            <a:srgbClr val="000000"/>
                          </a:solidFill>
                          <a:effectLst/>
                          <a:latin typeface="+mn-lt"/>
                          <a:ea typeface="+mn-ea"/>
                          <a:cs typeface="+mn-cs"/>
                        </a:rPr>
                        <a:t>Market-based</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AF6">
                        <a:alpha val="50000"/>
                      </a:srgbClr>
                    </a:solidFill>
                  </a:tcPr>
                </a:tc>
                <a:extLst>
                  <a:ext uri="{0D108BD9-81ED-4DB2-BD59-A6C34878D82A}">
                    <a16:rowId xmlns:a16="http://schemas.microsoft.com/office/drawing/2014/main" val="3932120162"/>
                  </a:ext>
                </a:extLst>
              </a:tr>
              <a:tr h="7493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kern="1200">
                          <a:solidFill>
                            <a:srgbClr val="000000"/>
                          </a:solidFill>
                          <a:effectLst/>
                          <a:latin typeface="+mn-lt"/>
                          <a:ea typeface="+mn-ea"/>
                          <a:cs typeface="+mn-cs"/>
                        </a:rPr>
                        <a:t>Number of Structures</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kern="1200">
                          <a:solidFill>
                            <a:srgbClr val="000000"/>
                          </a:solidFill>
                          <a:effectLst/>
                          <a:latin typeface="+mn-lt"/>
                          <a:ea typeface="+mn-ea"/>
                          <a:cs typeface="+mn-cs"/>
                        </a:rPr>
                        <a:t>11, including structures created for specific professions (e.g., Attorneys, IT)</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l"/>
                      <a:r>
                        <a:rPr lang="en-US" sz="1200" b="0" i="0" u="none" strike="noStrike" kern="1200">
                          <a:solidFill>
                            <a:srgbClr val="000000"/>
                          </a:solidFill>
                          <a:effectLst/>
                          <a:latin typeface="+mn-lt"/>
                          <a:ea typeface="+mn-ea"/>
                          <a:cs typeface="+mn-cs"/>
                        </a:rPr>
                        <a:t>1, covering all classified positions and employees</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AF6">
                        <a:alpha val="50000"/>
                      </a:srgbClr>
                    </a:solidFill>
                  </a:tcPr>
                </a:tc>
                <a:extLst>
                  <a:ext uri="{0D108BD9-81ED-4DB2-BD59-A6C34878D82A}">
                    <a16:rowId xmlns:a16="http://schemas.microsoft.com/office/drawing/2014/main" val="2215359169"/>
                  </a:ext>
                </a:extLst>
              </a:tr>
              <a:tr h="7493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kern="1200">
                          <a:solidFill>
                            <a:srgbClr val="000000"/>
                          </a:solidFill>
                          <a:effectLst/>
                          <a:latin typeface="+mn-lt"/>
                          <a:ea typeface="+mn-ea"/>
                          <a:cs typeface="+mn-cs"/>
                        </a:rPr>
                        <a:t>Number of Total Pay Grades</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kern="1200">
                          <a:solidFill>
                            <a:srgbClr val="000000"/>
                          </a:solidFill>
                          <a:effectLst/>
                          <a:latin typeface="+mn-lt"/>
                          <a:ea typeface="+mn-ea"/>
                          <a:cs typeface="+mn-cs"/>
                        </a:rPr>
                        <a:t>109</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l"/>
                      <a:r>
                        <a:rPr lang="en-US" sz="1200" b="0" i="0" u="none" strike="noStrike" kern="1200">
                          <a:solidFill>
                            <a:srgbClr val="000000"/>
                          </a:solidFill>
                          <a:effectLst/>
                          <a:latin typeface="+mn-lt"/>
                          <a:ea typeface="+mn-ea"/>
                          <a:cs typeface="+mn-cs"/>
                        </a:rPr>
                        <a:t>20</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AF6">
                        <a:alpha val="50000"/>
                      </a:srgbClr>
                    </a:solidFill>
                  </a:tcPr>
                </a:tc>
                <a:extLst>
                  <a:ext uri="{0D108BD9-81ED-4DB2-BD59-A6C34878D82A}">
                    <a16:rowId xmlns:a16="http://schemas.microsoft.com/office/drawing/2014/main" val="2497147129"/>
                  </a:ext>
                </a:extLst>
              </a:tr>
              <a:tr h="7493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kern="1200">
                          <a:solidFill>
                            <a:srgbClr val="000000"/>
                          </a:solidFill>
                          <a:effectLst/>
                          <a:latin typeface="+mn-lt"/>
                          <a:ea typeface="+mn-ea"/>
                          <a:cs typeface="+mn-cs"/>
                        </a:rPr>
                        <a:t>Pay Grade Titles</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kern="1200">
                          <a:solidFill>
                            <a:srgbClr val="000000"/>
                          </a:solidFill>
                          <a:effectLst/>
                          <a:latin typeface="+mn-lt"/>
                          <a:ea typeface="+mn-ea"/>
                          <a:cs typeface="+mn-cs"/>
                        </a:rPr>
                        <a:t>Mix of numbers and letters</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l"/>
                      <a:r>
                        <a:rPr lang="en-US" sz="1200" b="0" i="0" u="none" strike="noStrike" kern="1200">
                          <a:solidFill>
                            <a:srgbClr val="000000"/>
                          </a:solidFill>
                          <a:effectLst/>
                          <a:latin typeface="+mn-lt"/>
                          <a:ea typeface="+mn-ea"/>
                          <a:cs typeface="+mn-cs"/>
                        </a:rPr>
                        <a:t>Numbers, starting at 1 and increasing to 20</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AF6">
                        <a:alpha val="50000"/>
                      </a:srgbClr>
                    </a:solidFill>
                  </a:tcPr>
                </a:tc>
                <a:extLst>
                  <a:ext uri="{0D108BD9-81ED-4DB2-BD59-A6C34878D82A}">
                    <a16:rowId xmlns:a16="http://schemas.microsoft.com/office/drawing/2014/main" val="3594934824"/>
                  </a:ext>
                </a:extLst>
              </a:tr>
              <a:tr h="7493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kern="1200">
                          <a:solidFill>
                            <a:srgbClr val="000000"/>
                          </a:solidFill>
                          <a:effectLst/>
                          <a:latin typeface="+mn-lt"/>
                          <a:ea typeface="+mn-ea"/>
                          <a:cs typeface="+mn-cs"/>
                        </a:rPr>
                        <a:t>Pay Grade Width</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rtl="0" eaLnBrk="1" fontAlgn="b" latinLnBrk="0" hangingPunct="1">
                        <a:lnSpc>
                          <a:spcPct val="100000"/>
                        </a:lnSpc>
                        <a:spcBef>
                          <a:spcPts val="0"/>
                        </a:spcBef>
                        <a:spcAft>
                          <a:spcPts val="0"/>
                        </a:spcAft>
                        <a:buClrTx/>
                        <a:buSzTx/>
                        <a:buFontTx/>
                        <a:buNone/>
                      </a:pPr>
                      <a:r>
                        <a:rPr lang="en-US" sz="1200" b="0" i="0" u="none" strike="noStrike" kern="1200">
                          <a:solidFill>
                            <a:srgbClr val="000000"/>
                          </a:solidFill>
                          <a:effectLst/>
                          <a:latin typeface="+mn-lt"/>
                          <a:ea typeface="+mn-ea"/>
                          <a:cs typeface="+mn-cs"/>
                        </a:rPr>
                        <a:t>30% at the lower range to 60% at the upper </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algn="l"/>
                      <a:r>
                        <a:rPr lang="en-US" sz="1200" b="0" i="0" u="none" strike="noStrike" kern="1200">
                          <a:solidFill>
                            <a:srgbClr val="000000"/>
                          </a:solidFill>
                          <a:effectLst/>
                          <a:latin typeface="+mn-lt"/>
                          <a:ea typeface="+mn-ea"/>
                          <a:cs typeface="+mn-cs"/>
                        </a:rPr>
                        <a:t>40% at lower levels increasing to 70% at higher pay grades</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AF6">
                        <a:alpha val="50000"/>
                      </a:srgbClr>
                    </a:solidFill>
                  </a:tcPr>
                </a:tc>
                <a:extLst>
                  <a:ext uri="{0D108BD9-81ED-4DB2-BD59-A6C34878D82A}">
                    <a16:rowId xmlns:a16="http://schemas.microsoft.com/office/drawing/2014/main" val="3998400112"/>
                  </a:ext>
                </a:extLst>
              </a:tr>
              <a:tr h="74932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kern="1200">
                          <a:solidFill>
                            <a:srgbClr val="000000"/>
                          </a:solidFill>
                          <a:effectLst/>
                          <a:latin typeface="+mn-lt"/>
                          <a:ea typeface="+mn-ea"/>
                          <a:cs typeface="+mn-cs"/>
                        </a:rPr>
                        <a:t>Midpoint Differentials</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none" strike="noStrike" kern="1200">
                          <a:solidFill>
                            <a:srgbClr val="000000"/>
                          </a:solidFill>
                          <a:effectLst/>
                          <a:latin typeface="+mn-lt"/>
                          <a:ea typeface="+mn-ea"/>
                          <a:cs typeface="+mn-cs"/>
                        </a:rPr>
                        <a:t>Inconsistent from pay grade to pay grade, between 2.7% to 34.2%</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10000"/>
                        <a:lumOff val="9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a:solidFill>
                            <a:srgbClr val="000000"/>
                          </a:solidFill>
                          <a:effectLst/>
                          <a:latin typeface="+mn-lt"/>
                          <a:ea typeface="+mn-ea"/>
                          <a:cs typeface="+mn-cs"/>
                        </a:rPr>
                        <a:t>Consistent, ranging from 10% at lower levels to 15% at higher pay grades</a:t>
                      </a:r>
                    </a:p>
                  </a:txBody>
                  <a:tcPr marL="45720" marR="45720" marT="18288" marB="1828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AF6">
                        <a:alpha val="50000"/>
                      </a:srgbClr>
                    </a:solidFill>
                  </a:tcPr>
                </a:tc>
                <a:extLst>
                  <a:ext uri="{0D108BD9-81ED-4DB2-BD59-A6C34878D82A}">
                    <a16:rowId xmlns:a16="http://schemas.microsoft.com/office/drawing/2014/main" val="2690491531"/>
                  </a:ext>
                </a:extLst>
              </a:tr>
            </a:tbl>
          </a:graphicData>
        </a:graphic>
      </p:graphicFrame>
      <p:sp>
        <p:nvSpPr>
          <p:cNvPr id="5" name="Arrows_Fill_36">
            <a:extLst>
              <a:ext uri="{FF2B5EF4-FFF2-40B4-BE49-F238E27FC236}">
                <a16:creationId xmlns:a16="http://schemas.microsoft.com/office/drawing/2014/main" id="{00367B96-267B-F5A4-8A09-EBB4DE0B5314}"/>
              </a:ext>
            </a:extLst>
          </p:cNvPr>
          <p:cNvSpPr>
            <a:spLocks noChangeAspect="1" noEditPoints="1"/>
          </p:cNvSpPr>
          <p:nvPr/>
        </p:nvSpPr>
        <p:spPr bwMode="auto">
          <a:xfrm>
            <a:off x="7260669" y="1962523"/>
            <a:ext cx="635000" cy="635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60 w 512"/>
              <a:gd name="T11" fmla="*/ 408 h 512"/>
              <a:gd name="T12" fmla="*/ 352 w 512"/>
              <a:gd name="T13" fmla="*/ 413 h 512"/>
              <a:gd name="T14" fmla="*/ 346 w 512"/>
              <a:gd name="T15" fmla="*/ 411 h 512"/>
              <a:gd name="T16" fmla="*/ 310 w 512"/>
              <a:gd name="T17" fmla="*/ 380 h 512"/>
              <a:gd name="T18" fmla="*/ 260 w 512"/>
              <a:gd name="T19" fmla="*/ 302 h 512"/>
              <a:gd name="T20" fmla="*/ 256 w 512"/>
              <a:gd name="T21" fmla="*/ 288 h 512"/>
              <a:gd name="T22" fmla="*/ 199 w 512"/>
              <a:gd name="T23" fmla="*/ 383 h 512"/>
              <a:gd name="T24" fmla="*/ 166 w 512"/>
              <a:gd name="T25" fmla="*/ 411 h 512"/>
              <a:gd name="T26" fmla="*/ 160 w 512"/>
              <a:gd name="T27" fmla="*/ 413 h 512"/>
              <a:gd name="T28" fmla="*/ 151 w 512"/>
              <a:gd name="T29" fmla="*/ 408 h 512"/>
              <a:gd name="T30" fmla="*/ 154 w 512"/>
              <a:gd name="T31" fmla="*/ 393 h 512"/>
              <a:gd name="T32" fmla="*/ 184 w 512"/>
              <a:gd name="T33" fmla="*/ 368 h 512"/>
              <a:gd name="T34" fmla="*/ 245 w 512"/>
              <a:gd name="T35" fmla="*/ 218 h 512"/>
              <a:gd name="T36" fmla="*/ 245 w 512"/>
              <a:gd name="T37" fmla="*/ 132 h 512"/>
              <a:gd name="T38" fmla="*/ 178 w 512"/>
              <a:gd name="T39" fmla="*/ 199 h 512"/>
              <a:gd name="T40" fmla="*/ 170 w 512"/>
              <a:gd name="T41" fmla="*/ 202 h 512"/>
              <a:gd name="T42" fmla="*/ 163 w 512"/>
              <a:gd name="T43" fmla="*/ 199 h 512"/>
              <a:gd name="T44" fmla="*/ 163 w 512"/>
              <a:gd name="T45" fmla="*/ 184 h 512"/>
              <a:gd name="T46" fmla="*/ 248 w 512"/>
              <a:gd name="T47" fmla="*/ 99 h 512"/>
              <a:gd name="T48" fmla="*/ 252 w 512"/>
              <a:gd name="T49" fmla="*/ 96 h 512"/>
              <a:gd name="T50" fmla="*/ 260 w 512"/>
              <a:gd name="T51" fmla="*/ 96 h 512"/>
              <a:gd name="T52" fmla="*/ 263 w 512"/>
              <a:gd name="T53" fmla="*/ 99 h 512"/>
              <a:gd name="T54" fmla="*/ 349 w 512"/>
              <a:gd name="T55" fmla="*/ 184 h 512"/>
              <a:gd name="T56" fmla="*/ 349 w 512"/>
              <a:gd name="T57" fmla="*/ 199 h 512"/>
              <a:gd name="T58" fmla="*/ 341 w 512"/>
              <a:gd name="T59" fmla="*/ 202 h 512"/>
              <a:gd name="T60" fmla="*/ 333 w 512"/>
              <a:gd name="T61" fmla="*/ 199 h 512"/>
              <a:gd name="T62" fmla="*/ 266 w 512"/>
              <a:gd name="T63" fmla="*/ 132 h 512"/>
              <a:gd name="T64" fmla="*/ 266 w 512"/>
              <a:gd name="T65" fmla="*/ 218 h 512"/>
              <a:gd name="T66" fmla="*/ 280 w 512"/>
              <a:gd name="T67" fmla="*/ 294 h 512"/>
              <a:gd name="T68" fmla="*/ 325 w 512"/>
              <a:gd name="T69" fmla="*/ 366 h 512"/>
              <a:gd name="T70" fmla="*/ 358 w 512"/>
              <a:gd name="T71" fmla="*/ 393 h 512"/>
              <a:gd name="T72" fmla="*/ 360 w 512"/>
              <a:gd name="T73" fmla="*/ 40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0" y="408"/>
                </a:moveTo>
                <a:cubicBezTo>
                  <a:pt x="358" y="411"/>
                  <a:pt x="355" y="413"/>
                  <a:pt x="352" y="413"/>
                </a:cubicBezTo>
                <a:cubicBezTo>
                  <a:pt x="350" y="413"/>
                  <a:pt x="347" y="412"/>
                  <a:pt x="346" y="411"/>
                </a:cubicBezTo>
                <a:cubicBezTo>
                  <a:pt x="333" y="402"/>
                  <a:pt x="321" y="392"/>
                  <a:pt x="310" y="380"/>
                </a:cubicBezTo>
                <a:cubicBezTo>
                  <a:pt x="288" y="358"/>
                  <a:pt x="272" y="331"/>
                  <a:pt x="260" y="302"/>
                </a:cubicBezTo>
                <a:cubicBezTo>
                  <a:pt x="259" y="297"/>
                  <a:pt x="257" y="293"/>
                  <a:pt x="256" y="288"/>
                </a:cubicBezTo>
                <a:cubicBezTo>
                  <a:pt x="245" y="323"/>
                  <a:pt x="226" y="356"/>
                  <a:pt x="199" y="383"/>
                </a:cubicBezTo>
                <a:cubicBezTo>
                  <a:pt x="189" y="393"/>
                  <a:pt x="178" y="403"/>
                  <a:pt x="166" y="411"/>
                </a:cubicBezTo>
                <a:cubicBezTo>
                  <a:pt x="164" y="412"/>
                  <a:pt x="162" y="413"/>
                  <a:pt x="160" y="413"/>
                </a:cubicBezTo>
                <a:cubicBezTo>
                  <a:pt x="156" y="413"/>
                  <a:pt x="153" y="411"/>
                  <a:pt x="151" y="408"/>
                </a:cubicBezTo>
                <a:cubicBezTo>
                  <a:pt x="148" y="403"/>
                  <a:pt x="149" y="397"/>
                  <a:pt x="154" y="393"/>
                </a:cubicBezTo>
                <a:cubicBezTo>
                  <a:pt x="164" y="386"/>
                  <a:pt x="175" y="377"/>
                  <a:pt x="184" y="368"/>
                </a:cubicBezTo>
                <a:cubicBezTo>
                  <a:pt x="223" y="328"/>
                  <a:pt x="245" y="275"/>
                  <a:pt x="245" y="218"/>
                </a:cubicBezTo>
                <a:cubicBezTo>
                  <a:pt x="245" y="132"/>
                  <a:pt x="245" y="132"/>
                  <a:pt x="245" y="132"/>
                </a:cubicBezTo>
                <a:cubicBezTo>
                  <a:pt x="178" y="199"/>
                  <a:pt x="178" y="199"/>
                  <a:pt x="178" y="199"/>
                </a:cubicBezTo>
                <a:cubicBezTo>
                  <a:pt x="176" y="201"/>
                  <a:pt x="173" y="202"/>
                  <a:pt x="170" y="202"/>
                </a:cubicBezTo>
                <a:cubicBezTo>
                  <a:pt x="168" y="202"/>
                  <a:pt x="165" y="201"/>
                  <a:pt x="163" y="199"/>
                </a:cubicBezTo>
                <a:cubicBezTo>
                  <a:pt x="159" y="195"/>
                  <a:pt x="159" y="188"/>
                  <a:pt x="163" y="184"/>
                </a:cubicBezTo>
                <a:cubicBezTo>
                  <a:pt x="248" y="99"/>
                  <a:pt x="248" y="99"/>
                  <a:pt x="248" y="99"/>
                </a:cubicBezTo>
                <a:cubicBezTo>
                  <a:pt x="249" y="98"/>
                  <a:pt x="250" y="97"/>
                  <a:pt x="252" y="96"/>
                </a:cubicBezTo>
                <a:cubicBezTo>
                  <a:pt x="254" y="95"/>
                  <a:pt x="257" y="95"/>
                  <a:pt x="260" y="96"/>
                </a:cubicBezTo>
                <a:cubicBezTo>
                  <a:pt x="261" y="97"/>
                  <a:pt x="262" y="98"/>
                  <a:pt x="263" y="99"/>
                </a:cubicBezTo>
                <a:cubicBezTo>
                  <a:pt x="349" y="184"/>
                  <a:pt x="349" y="184"/>
                  <a:pt x="349" y="184"/>
                </a:cubicBezTo>
                <a:cubicBezTo>
                  <a:pt x="353" y="188"/>
                  <a:pt x="353" y="195"/>
                  <a:pt x="349" y="199"/>
                </a:cubicBezTo>
                <a:cubicBezTo>
                  <a:pt x="346" y="201"/>
                  <a:pt x="344" y="202"/>
                  <a:pt x="341" y="202"/>
                </a:cubicBezTo>
                <a:cubicBezTo>
                  <a:pt x="338" y="202"/>
                  <a:pt x="336" y="201"/>
                  <a:pt x="333" y="199"/>
                </a:cubicBezTo>
                <a:cubicBezTo>
                  <a:pt x="266" y="132"/>
                  <a:pt x="266" y="132"/>
                  <a:pt x="266" y="132"/>
                </a:cubicBezTo>
                <a:cubicBezTo>
                  <a:pt x="266" y="218"/>
                  <a:pt x="266" y="218"/>
                  <a:pt x="266" y="218"/>
                </a:cubicBezTo>
                <a:cubicBezTo>
                  <a:pt x="266" y="245"/>
                  <a:pt x="271" y="270"/>
                  <a:pt x="280" y="294"/>
                </a:cubicBezTo>
                <a:cubicBezTo>
                  <a:pt x="290" y="321"/>
                  <a:pt x="306" y="345"/>
                  <a:pt x="325" y="366"/>
                </a:cubicBezTo>
                <a:cubicBezTo>
                  <a:pt x="335" y="376"/>
                  <a:pt x="346" y="385"/>
                  <a:pt x="358" y="393"/>
                </a:cubicBezTo>
                <a:cubicBezTo>
                  <a:pt x="363" y="397"/>
                  <a:pt x="364" y="403"/>
                  <a:pt x="360" y="40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6" name="General_Fill_108">
            <a:extLst>
              <a:ext uri="{FF2B5EF4-FFF2-40B4-BE49-F238E27FC236}">
                <a16:creationId xmlns:a16="http://schemas.microsoft.com/office/drawing/2014/main" id="{964B523C-6E4E-4F08-3147-747AC6F39B90}"/>
              </a:ext>
            </a:extLst>
          </p:cNvPr>
          <p:cNvSpPr>
            <a:spLocks noChangeAspect="1" noEditPoints="1"/>
          </p:cNvSpPr>
          <p:nvPr/>
        </p:nvSpPr>
        <p:spPr bwMode="auto">
          <a:xfrm>
            <a:off x="7260669" y="3024392"/>
            <a:ext cx="635000" cy="635000"/>
          </a:xfrm>
          <a:custGeom>
            <a:avLst/>
            <a:gdLst>
              <a:gd name="T0" fmla="*/ 0 w 512"/>
              <a:gd name="T1" fmla="*/ 256 h 512"/>
              <a:gd name="T2" fmla="*/ 512 w 512"/>
              <a:gd name="T3" fmla="*/ 256 h 512"/>
              <a:gd name="T4" fmla="*/ 237 w 512"/>
              <a:gd name="T5" fmla="*/ 342 h 512"/>
              <a:gd name="T6" fmla="*/ 206 w 512"/>
              <a:gd name="T7" fmla="*/ 372 h 512"/>
              <a:gd name="T8" fmla="*/ 198 w 512"/>
              <a:gd name="T9" fmla="*/ 372 h 512"/>
              <a:gd name="T10" fmla="*/ 167 w 512"/>
              <a:gd name="T11" fmla="*/ 342 h 512"/>
              <a:gd name="T12" fmla="*/ 182 w 512"/>
              <a:gd name="T13" fmla="*/ 327 h 512"/>
              <a:gd name="T14" fmla="*/ 192 w 512"/>
              <a:gd name="T15" fmla="*/ 149 h 512"/>
              <a:gd name="T16" fmla="*/ 213 w 512"/>
              <a:gd name="T17" fmla="*/ 149 h 512"/>
              <a:gd name="T18" fmla="*/ 222 w 512"/>
              <a:gd name="T19" fmla="*/ 327 h 512"/>
              <a:gd name="T20" fmla="*/ 237 w 512"/>
              <a:gd name="T21" fmla="*/ 342 h 512"/>
              <a:gd name="T22" fmla="*/ 266 w 512"/>
              <a:gd name="T23" fmla="*/ 373 h 512"/>
              <a:gd name="T24" fmla="*/ 266 w 512"/>
              <a:gd name="T25" fmla="*/ 352 h 512"/>
              <a:gd name="T26" fmla="*/ 288 w 512"/>
              <a:gd name="T27" fmla="*/ 362 h 512"/>
              <a:gd name="T28" fmla="*/ 298 w 512"/>
              <a:gd name="T29" fmla="*/ 330 h 512"/>
              <a:gd name="T30" fmla="*/ 256 w 512"/>
              <a:gd name="T31" fmla="*/ 320 h 512"/>
              <a:gd name="T32" fmla="*/ 298 w 512"/>
              <a:gd name="T33" fmla="*/ 309 h 512"/>
              <a:gd name="T34" fmla="*/ 298 w 512"/>
              <a:gd name="T35" fmla="*/ 330 h 512"/>
              <a:gd name="T36" fmla="*/ 266 w 512"/>
              <a:gd name="T37" fmla="*/ 288 h 512"/>
              <a:gd name="T38" fmla="*/ 266 w 512"/>
              <a:gd name="T39" fmla="*/ 266 h 512"/>
              <a:gd name="T40" fmla="*/ 330 w 512"/>
              <a:gd name="T41" fmla="*/ 277 h 512"/>
              <a:gd name="T42" fmla="*/ 341 w 512"/>
              <a:gd name="T43" fmla="*/ 245 h 512"/>
              <a:gd name="T44" fmla="*/ 256 w 512"/>
              <a:gd name="T45" fmla="*/ 234 h 512"/>
              <a:gd name="T46" fmla="*/ 341 w 512"/>
              <a:gd name="T47" fmla="*/ 224 h 512"/>
              <a:gd name="T48" fmla="*/ 341 w 512"/>
              <a:gd name="T49" fmla="*/ 245 h 512"/>
              <a:gd name="T50" fmla="*/ 266 w 512"/>
              <a:gd name="T51" fmla="*/ 202 h 512"/>
              <a:gd name="T52" fmla="*/ 266 w 512"/>
              <a:gd name="T53" fmla="*/ 181 h 512"/>
              <a:gd name="T54" fmla="*/ 373 w 512"/>
              <a:gd name="T55" fmla="*/ 192 h 512"/>
              <a:gd name="T56" fmla="*/ 378 w 512"/>
              <a:gd name="T57" fmla="*/ 160 h 512"/>
              <a:gd name="T58" fmla="*/ 256 w 512"/>
              <a:gd name="T59" fmla="*/ 149 h 512"/>
              <a:gd name="T60" fmla="*/ 378 w 512"/>
              <a:gd name="T61" fmla="*/ 138 h 512"/>
              <a:gd name="T62" fmla="*/ 378 w 512"/>
              <a:gd name="T63"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7" y="342"/>
                </a:moveTo>
                <a:cubicBezTo>
                  <a:pt x="210" y="370"/>
                  <a:pt x="210" y="370"/>
                  <a:pt x="210" y="370"/>
                </a:cubicBezTo>
                <a:cubicBezTo>
                  <a:pt x="209" y="371"/>
                  <a:pt x="208" y="372"/>
                  <a:pt x="206" y="372"/>
                </a:cubicBezTo>
                <a:cubicBezTo>
                  <a:pt x="205" y="373"/>
                  <a:pt x="204" y="373"/>
                  <a:pt x="202" y="373"/>
                </a:cubicBezTo>
                <a:cubicBezTo>
                  <a:pt x="201" y="373"/>
                  <a:pt x="200" y="373"/>
                  <a:pt x="198" y="372"/>
                </a:cubicBezTo>
                <a:cubicBezTo>
                  <a:pt x="197" y="372"/>
                  <a:pt x="196" y="371"/>
                  <a:pt x="195" y="370"/>
                </a:cubicBezTo>
                <a:cubicBezTo>
                  <a:pt x="167" y="342"/>
                  <a:pt x="167" y="342"/>
                  <a:pt x="167" y="342"/>
                </a:cubicBezTo>
                <a:cubicBezTo>
                  <a:pt x="163" y="338"/>
                  <a:pt x="163" y="331"/>
                  <a:pt x="167" y="327"/>
                </a:cubicBezTo>
                <a:cubicBezTo>
                  <a:pt x="171" y="323"/>
                  <a:pt x="178" y="323"/>
                  <a:pt x="182" y="327"/>
                </a:cubicBezTo>
                <a:cubicBezTo>
                  <a:pt x="192" y="337"/>
                  <a:pt x="192" y="337"/>
                  <a:pt x="192" y="337"/>
                </a:cubicBezTo>
                <a:cubicBezTo>
                  <a:pt x="192" y="149"/>
                  <a:pt x="192" y="149"/>
                  <a:pt x="192" y="149"/>
                </a:cubicBezTo>
                <a:cubicBezTo>
                  <a:pt x="192" y="143"/>
                  <a:pt x="196" y="138"/>
                  <a:pt x="202" y="138"/>
                </a:cubicBezTo>
                <a:cubicBezTo>
                  <a:pt x="208" y="138"/>
                  <a:pt x="213" y="143"/>
                  <a:pt x="213" y="149"/>
                </a:cubicBezTo>
                <a:cubicBezTo>
                  <a:pt x="213" y="337"/>
                  <a:pt x="213" y="337"/>
                  <a:pt x="213" y="337"/>
                </a:cubicBezTo>
                <a:cubicBezTo>
                  <a:pt x="222" y="327"/>
                  <a:pt x="222" y="327"/>
                  <a:pt x="222" y="327"/>
                </a:cubicBezTo>
                <a:cubicBezTo>
                  <a:pt x="227" y="323"/>
                  <a:pt x="233" y="323"/>
                  <a:pt x="237" y="327"/>
                </a:cubicBezTo>
                <a:cubicBezTo>
                  <a:pt x="242" y="331"/>
                  <a:pt x="242" y="338"/>
                  <a:pt x="237" y="342"/>
                </a:cubicBezTo>
                <a:close/>
                <a:moveTo>
                  <a:pt x="277" y="373"/>
                </a:moveTo>
                <a:cubicBezTo>
                  <a:pt x="266" y="373"/>
                  <a:pt x="266" y="373"/>
                  <a:pt x="266" y="373"/>
                </a:cubicBezTo>
                <a:cubicBezTo>
                  <a:pt x="260" y="373"/>
                  <a:pt x="256" y="368"/>
                  <a:pt x="256" y="362"/>
                </a:cubicBezTo>
                <a:cubicBezTo>
                  <a:pt x="256" y="356"/>
                  <a:pt x="260" y="352"/>
                  <a:pt x="266" y="352"/>
                </a:cubicBezTo>
                <a:cubicBezTo>
                  <a:pt x="277" y="352"/>
                  <a:pt x="277" y="352"/>
                  <a:pt x="277" y="352"/>
                </a:cubicBezTo>
                <a:cubicBezTo>
                  <a:pt x="283" y="352"/>
                  <a:pt x="288" y="356"/>
                  <a:pt x="288" y="362"/>
                </a:cubicBezTo>
                <a:cubicBezTo>
                  <a:pt x="288" y="368"/>
                  <a:pt x="283" y="373"/>
                  <a:pt x="277" y="373"/>
                </a:cubicBezTo>
                <a:close/>
                <a:moveTo>
                  <a:pt x="298" y="330"/>
                </a:moveTo>
                <a:cubicBezTo>
                  <a:pt x="266" y="330"/>
                  <a:pt x="266" y="330"/>
                  <a:pt x="266" y="330"/>
                </a:cubicBezTo>
                <a:cubicBezTo>
                  <a:pt x="260" y="330"/>
                  <a:pt x="256" y="326"/>
                  <a:pt x="256" y="320"/>
                </a:cubicBezTo>
                <a:cubicBezTo>
                  <a:pt x="256" y="314"/>
                  <a:pt x="260" y="309"/>
                  <a:pt x="266" y="309"/>
                </a:cubicBezTo>
                <a:cubicBezTo>
                  <a:pt x="298" y="309"/>
                  <a:pt x="298" y="309"/>
                  <a:pt x="298" y="309"/>
                </a:cubicBezTo>
                <a:cubicBezTo>
                  <a:pt x="304" y="309"/>
                  <a:pt x="309" y="314"/>
                  <a:pt x="309" y="320"/>
                </a:cubicBezTo>
                <a:cubicBezTo>
                  <a:pt x="309" y="326"/>
                  <a:pt x="304" y="330"/>
                  <a:pt x="298" y="330"/>
                </a:cubicBezTo>
                <a:close/>
                <a:moveTo>
                  <a:pt x="320" y="288"/>
                </a:moveTo>
                <a:cubicBezTo>
                  <a:pt x="266" y="288"/>
                  <a:pt x="266" y="288"/>
                  <a:pt x="266" y="288"/>
                </a:cubicBezTo>
                <a:cubicBezTo>
                  <a:pt x="260" y="288"/>
                  <a:pt x="256" y="283"/>
                  <a:pt x="256" y="277"/>
                </a:cubicBezTo>
                <a:cubicBezTo>
                  <a:pt x="256" y="271"/>
                  <a:pt x="260" y="266"/>
                  <a:pt x="266" y="266"/>
                </a:cubicBezTo>
                <a:cubicBezTo>
                  <a:pt x="320" y="266"/>
                  <a:pt x="320" y="266"/>
                  <a:pt x="320" y="266"/>
                </a:cubicBezTo>
                <a:cubicBezTo>
                  <a:pt x="326" y="266"/>
                  <a:pt x="330" y="271"/>
                  <a:pt x="330" y="277"/>
                </a:cubicBezTo>
                <a:cubicBezTo>
                  <a:pt x="330" y="283"/>
                  <a:pt x="326" y="288"/>
                  <a:pt x="320" y="288"/>
                </a:cubicBezTo>
                <a:close/>
                <a:moveTo>
                  <a:pt x="341" y="245"/>
                </a:moveTo>
                <a:cubicBezTo>
                  <a:pt x="266" y="245"/>
                  <a:pt x="266" y="245"/>
                  <a:pt x="266" y="245"/>
                </a:cubicBezTo>
                <a:cubicBezTo>
                  <a:pt x="260" y="245"/>
                  <a:pt x="256" y="240"/>
                  <a:pt x="256" y="234"/>
                </a:cubicBezTo>
                <a:cubicBezTo>
                  <a:pt x="256" y="228"/>
                  <a:pt x="260" y="224"/>
                  <a:pt x="266" y="224"/>
                </a:cubicBezTo>
                <a:cubicBezTo>
                  <a:pt x="341" y="224"/>
                  <a:pt x="341" y="224"/>
                  <a:pt x="341" y="224"/>
                </a:cubicBezTo>
                <a:cubicBezTo>
                  <a:pt x="347" y="224"/>
                  <a:pt x="352" y="228"/>
                  <a:pt x="352" y="234"/>
                </a:cubicBezTo>
                <a:cubicBezTo>
                  <a:pt x="352" y="240"/>
                  <a:pt x="347" y="245"/>
                  <a:pt x="341" y="245"/>
                </a:cubicBezTo>
                <a:close/>
                <a:moveTo>
                  <a:pt x="362" y="202"/>
                </a:moveTo>
                <a:cubicBezTo>
                  <a:pt x="266" y="202"/>
                  <a:pt x="266" y="202"/>
                  <a:pt x="266" y="202"/>
                </a:cubicBezTo>
                <a:cubicBezTo>
                  <a:pt x="260" y="202"/>
                  <a:pt x="256" y="198"/>
                  <a:pt x="256" y="192"/>
                </a:cubicBezTo>
                <a:cubicBezTo>
                  <a:pt x="256" y="186"/>
                  <a:pt x="260" y="181"/>
                  <a:pt x="266" y="181"/>
                </a:cubicBezTo>
                <a:cubicBezTo>
                  <a:pt x="362" y="181"/>
                  <a:pt x="362" y="181"/>
                  <a:pt x="362" y="181"/>
                </a:cubicBezTo>
                <a:cubicBezTo>
                  <a:pt x="368" y="181"/>
                  <a:pt x="373" y="186"/>
                  <a:pt x="373" y="192"/>
                </a:cubicBezTo>
                <a:cubicBezTo>
                  <a:pt x="373" y="198"/>
                  <a:pt x="368" y="202"/>
                  <a:pt x="362" y="202"/>
                </a:cubicBezTo>
                <a:close/>
                <a:moveTo>
                  <a:pt x="378" y="160"/>
                </a:moveTo>
                <a:cubicBezTo>
                  <a:pt x="266" y="160"/>
                  <a:pt x="266" y="160"/>
                  <a:pt x="266" y="160"/>
                </a:cubicBezTo>
                <a:cubicBezTo>
                  <a:pt x="260" y="160"/>
                  <a:pt x="256" y="155"/>
                  <a:pt x="256" y="149"/>
                </a:cubicBezTo>
                <a:cubicBezTo>
                  <a:pt x="256" y="143"/>
                  <a:pt x="260" y="138"/>
                  <a:pt x="266" y="138"/>
                </a:cubicBezTo>
                <a:cubicBezTo>
                  <a:pt x="378" y="138"/>
                  <a:pt x="378" y="138"/>
                  <a:pt x="378" y="138"/>
                </a:cubicBezTo>
                <a:cubicBezTo>
                  <a:pt x="384" y="138"/>
                  <a:pt x="389" y="143"/>
                  <a:pt x="389" y="149"/>
                </a:cubicBezTo>
                <a:cubicBezTo>
                  <a:pt x="389" y="155"/>
                  <a:pt x="384" y="160"/>
                  <a:pt x="378" y="16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7" name="General_Fill_25">
            <a:extLst>
              <a:ext uri="{FF2B5EF4-FFF2-40B4-BE49-F238E27FC236}">
                <a16:creationId xmlns:a16="http://schemas.microsoft.com/office/drawing/2014/main" id="{6AB4E44F-957D-B7F9-2EB7-93AAB6D00F6E}"/>
              </a:ext>
            </a:extLst>
          </p:cNvPr>
          <p:cNvSpPr>
            <a:spLocks noChangeAspect="1" noEditPoints="1"/>
          </p:cNvSpPr>
          <p:nvPr/>
        </p:nvSpPr>
        <p:spPr bwMode="auto">
          <a:xfrm>
            <a:off x="0" y="0"/>
            <a:ext cx="0" cy="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20 h 512"/>
              <a:gd name="T12" fmla="*/ 128 w 512"/>
              <a:gd name="T13" fmla="*/ 320 h 512"/>
              <a:gd name="T14" fmla="*/ 117 w 512"/>
              <a:gd name="T15" fmla="*/ 309 h 512"/>
              <a:gd name="T16" fmla="*/ 128 w 512"/>
              <a:gd name="T17" fmla="*/ 298 h 512"/>
              <a:gd name="T18" fmla="*/ 384 w 512"/>
              <a:gd name="T19" fmla="*/ 298 h 512"/>
              <a:gd name="T20" fmla="*/ 394 w 512"/>
              <a:gd name="T21" fmla="*/ 309 h 512"/>
              <a:gd name="T22" fmla="*/ 384 w 512"/>
              <a:gd name="T23" fmla="*/ 320 h 512"/>
              <a:gd name="T24" fmla="*/ 384 w 512"/>
              <a:gd name="T25" fmla="*/ 213 h 512"/>
              <a:gd name="T26" fmla="*/ 128 w 512"/>
              <a:gd name="T27" fmla="*/ 213 h 512"/>
              <a:gd name="T28" fmla="*/ 117 w 512"/>
              <a:gd name="T29" fmla="*/ 202 h 512"/>
              <a:gd name="T30" fmla="*/ 128 w 512"/>
              <a:gd name="T31" fmla="*/ 192 h 512"/>
              <a:gd name="T32" fmla="*/ 384 w 512"/>
              <a:gd name="T33" fmla="*/ 192 h 512"/>
              <a:gd name="T34" fmla="*/ 394 w 512"/>
              <a:gd name="T35" fmla="*/ 202 h 512"/>
              <a:gd name="T36" fmla="*/ 384 w 512"/>
              <a:gd name="T3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20"/>
                </a:moveTo>
                <a:cubicBezTo>
                  <a:pt x="128" y="320"/>
                  <a:pt x="128" y="320"/>
                  <a:pt x="128" y="320"/>
                </a:cubicBezTo>
                <a:cubicBezTo>
                  <a:pt x="122" y="320"/>
                  <a:pt x="117" y="315"/>
                  <a:pt x="117" y="309"/>
                </a:cubicBezTo>
                <a:cubicBezTo>
                  <a:pt x="117" y="303"/>
                  <a:pt x="122" y="298"/>
                  <a:pt x="128" y="298"/>
                </a:cubicBezTo>
                <a:cubicBezTo>
                  <a:pt x="384" y="298"/>
                  <a:pt x="384" y="298"/>
                  <a:pt x="384" y="298"/>
                </a:cubicBezTo>
                <a:cubicBezTo>
                  <a:pt x="390" y="298"/>
                  <a:pt x="394" y="303"/>
                  <a:pt x="394" y="309"/>
                </a:cubicBezTo>
                <a:cubicBezTo>
                  <a:pt x="394" y="315"/>
                  <a:pt x="390" y="320"/>
                  <a:pt x="384" y="320"/>
                </a:cubicBezTo>
                <a:close/>
                <a:moveTo>
                  <a:pt x="384" y="213"/>
                </a:moveTo>
                <a:cubicBezTo>
                  <a:pt x="128" y="213"/>
                  <a:pt x="128" y="213"/>
                  <a:pt x="128" y="213"/>
                </a:cubicBezTo>
                <a:cubicBezTo>
                  <a:pt x="122" y="213"/>
                  <a:pt x="117" y="208"/>
                  <a:pt x="117" y="202"/>
                </a:cubicBezTo>
                <a:cubicBezTo>
                  <a:pt x="117" y="196"/>
                  <a:pt x="122" y="192"/>
                  <a:pt x="128" y="192"/>
                </a:cubicBezTo>
                <a:cubicBezTo>
                  <a:pt x="384" y="192"/>
                  <a:pt x="384" y="192"/>
                  <a:pt x="384" y="192"/>
                </a:cubicBezTo>
                <a:cubicBezTo>
                  <a:pt x="390" y="192"/>
                  <a:pt x="394" y="196"/>
                  <a:pt x="394" y="202"/>
                </a:cubicBezTo>
                <a:cubicBezTo>
                  <a:pt x="394" y="208"/>
                  <a:pt x="390" y="213"/>
                  <a:pt x="384" y="21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9" name="General_Fill_25">
            <a:extLst>
              <a:ext uri="{FF2B5EF4-FFF2-40B4-BE49-F238E27FC236}">
                <a16:creationId xmlns:a16="http://schemas.microsoft.com/office/drawing/2014/main" id="{BB7BDCD4-1ED5-DD81-2623-817848F09ECC}"/>
              </a:ext>
            </a:extLst>
          </p:cNvPr>
          <p:cNvSpPr>
            <a:spLocks noChangeAspect="1" noEditPoints="1"/>
          </p:cNvSpPr>
          <p:nvPr/>
        </p:nvSpPr>
        <p:spPr bwMode="auto">
          <a:xfrm>
            <a:off x="7260669" y="4086261"/>
            <a:ext cx="635000" cy="635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4 w 512"/>
              <a:gd name="T11" fmla="*/ 320 h 512"/>
              <a:gd name="T12" fmla="*/ 128 w 512"/>
              <a:gd name="T13" fmla="*/ 320 h 512"/>
              <a:gd name="T14" fmla="*/ 117 w 512"/>
              <a:gd name="T15" fmla="*/ 309 h 512"/>
              <a:gd name="T16" fmla="*/ 128 w 512"/>
              <a:gd name="T17" fmla="*/ 298 h 512"/>
              <a:gd name="T18" fmla="*/ 384 w 512"/>
              <a:gd name="T19" fmla="*/ 298 h 512"/>
              <a:gd name="T20" fmla="*/ 394 w 512"/>
              <a:gd name="T21" fmla="*/ 309 h 512"/>
              <a:gd name="T22" fmla="*/ 384 w 512"/>
              <a:gd name="T23" fmla="*/ 320 h 512"/>
              <a:gd name="T24" fmla="*/ 384 w 512"/>
              <a:gd name="T25" fmla="*/ 213 h 512"/>
              <a:gd name="T26" fmla="*/ 128 w 512"/>
              <a:gd name="T27" fmla="*/ 213 h 512"/>
              <a:gd name="T28" fmla="*/ 117 w 512"/>
              <a:gd name="T29" fmla="*/ 202 h 512"/>
              <a:gd name="T30" fmla="*/ 128 w 512"/>
              <a:gd name="T31" fmla="*/ 192 h 512"/>
              <a:gd name="T32" fmla="*/ 384 w 512"/>
              <a:gd name="T33" fmla="*/ 192 h 512"/>
              <a:gd name="T34" fmla="*/ 394 w 512"/>
              <a:gd name="T35" fmla="*/ 202 h 512"/>
              <a:gd name="T36" fmla="*/ 384 w 512"/>
              <a:gd name="T3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4" y="320"/>
                </a:moveTo>
                <a:cubicBezTo>
                  <a:pt x="128" y="320"/>
                  <a:pt x="128" y="320"/>
                  <a:pt x="128" y="320"/>
                </a:cubicBezTo>
                <a:cubicBezTo>
                  <a:pt x="122" y="320"/>
                  <a:pt x="117" y="315"/>
                  <a:pt x="117" y="309"/>
                </a:cubicBezTo>
                <a:cubicBezTo>
                  <a:pt x="117" y="303"/>
                  <a:pt x="122" y="298"/>
                  <a:pt x="128" y="298"/>
                </a:cubicBezTo>
                <a:cubicBezTo>
                  <a:pt x="384" y="298"/>
                  <a:pt x="384" y="298"/>
                  <a:pt x="384" y="298"/>
                </a:cubicBezTo>
                <a:cubicBezTo>
                  <a:pt x="390" y="298"/>
                  <a:pt x="394" y="303"/>
                  <a:pt x="394" y="309"/>
                </a:cubicBezTo>
                <a:cubicBezTo>
                  <a:pt x="394" y="315"/>
                  <a:pt x="390" y="320"/>
                  <a:pt x="384" y="320"/>
                </a:cubicBezTo>
                <a:close/>
                <a:moveTo>
                  <a:pt x="384" y="213"/>
                </a:moveTo>
                <a:cubicBezTo>
                  <a:pt x="128" y="213"/>
                  <a:pt x="128" y="213"/>
                  <a:pt x="128" y="213"/>
                </a:cubicBezTo>
                <a:cubicBezTo>
                  <a:pt x="122" y="213"/>
                  <a:pt x="117" y="208"/>
                  <a:pt x="117" y="202"/>
                </a:cubicBezTo>
                <a:cubicBezTo>
                  <a:pt x="117" y="196"/>
                  <a:pt x="122" y="192"/>
                  <a:pt x="128" y="192"/>
                </a:cubicBezTo>
                <a:cubicBezTo>
                  <a:pt x="384" y="192"/>
                  <a:pt x="384" y="192"/>
                  <a:pt x="384" y="192"/>
                </a:cubicBezTo>
                <a:cubicBezTo>
                  <a:pt x="390" y="192"/>
                  <a:pt x="394" y="196"/>
                  <a:pt x="394" y="202"/>
                </a:cubicBezTo>
                <a:cubicBezTo>
                  <a:pt x="394" y="208"/>
                  <a:pt x="390" y="213"/>
                  <a:pt x="384" y="21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200"/>
          </a:p>
        </p:txBody>
      </p:sp>
      <p:grpSp>
        <p:nvGrpSpPr>
          <p:cNvPr id="10" name="General_Fill_33">
            <a:extLst>
              <a:ext uri="{FF2B5EF4-FFF2-40B4-BE49-F238E27FC236}">
                <a16:creationId xmlns:a16="http://schemas.microsoft.com/office/drawing/2014/main" id="{0BD0B229-14B6-C4F4-6F10-7D32E77A9BA9}"/>
              </a:ext>
            </a:extLst>
          </p:cNvPr>
          <p:cNvGrpSpPr>
            <a:grpSpLocks noChangeAspect="1"/>
          </p:cNvGrpSpPr>
          <p:nvPr/>
        </p:nvGrpSpPr>
        <p:grpSpPr bwMode="auto">
          <a:xfrm>
            <a:off x="7260669" y="5148129"/>
            <a:ext cx="635000" cy="635000"/>
            <a:chOff x="3832" y="1197"/>
            <a:chExt cx="340" cy="340"/>
          </a:xfrm>
          <a:solidFill>
            <a:schemeClr val="accent4"/>
          </a:solidFill>
        </p:grpSpPr>
        <p:sp>
          <p:nvSpPr>
            <p:cNvPr id="11" name="Freeform 332">
              <a:extLst>
                <a:ext uri="{FF2B5EF4-FFF2-40B4-BE49-F238E27FC236}">
                  <a16:creationId xmlns:a16="http://schemas.microsoft.com/office/drawing/2014/main" id="{1AE4045F-CFD6-2F13-9413-43C901B2ACEF}"/>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2" name="Freeform 333">
              <a:extLst>
                <a:ext uri="{FF2B5EF4-FFF2-40B4-BE49-F238E27FC236}">
                  <a16:creationId xmlns:a16="http://schemas.microsoft.com/office/drawing/2014/main" id="{E5426AAF-70BA-14D6-76FF-9BF6DB4F118C}"/>
                </a:ext>
              </a:extLst>
            </p:cNvPr>
            <p:cNvSpPr>
              <a:spLocks noEditPoints="1"/>
            </p:cNvSpPr>
            <p:nvPr/>
          </p:nvSpPr>
          <p:spPr bwMode="auto">
            <a:xfrm>
              <a:off x="3832" y="1197"/>
              <a:ext cx="340" cy="340"/>
            </a:xfrm>
            <a:custGeom>
              <a:avLst/>
              <a:gdLst>
                <a:gd name="T0" fmla="*/ 337 w 512"/>
                <a:gd name="T1" fmla="*/ 171 h 512"/>
                <a:gd name="T2" fmla="*/ 299 w 512"/>
                <a:gd name="T3" fmla="*/ 171 h 512"/>
                <a:gd name="T4" fmla="*/ 299 w 512"/>
                <a:gd name="T5" fmla="*/ 133 h 512"/>
                <a:gd name="T6" fmla="*/ 337 w 512"/>
                <a:gd name="T7" fmla="*/ 171 h 512"/>
                <a:gd name="T8" fmla="*/ 288 w 512"/>
                <a:gd name="T9" fmla="*/ 192 h 512"/>
                <a:gd name="T10" fmla="*/ 352 w 512"/>
                <a:gd name="T11" fmla="*/ 192 h 512"/>
                <a:gd name="T12" fmla="*/ 352 w 512"/>
                <a:gd name="T13" fmla="*/ 395 h 512"/>
                <a:gd name="T14" fmla="*/ 160 w 512"/>
                <a:gd name="T15" fmla="*/ 395 h 512"/>
                <a:gd name="T16" fmla="*/ 160 w 512"/>
                <a:gd name="T17" fmla="*/ 118 h 512"/>
                <a:gd name="T18" fmla="*/ 277 w 512"/>
                <a:gd name="T19" fmla="*/ 118 h 512"/>
                <a:gd name="T20" fmla="*/ 277 w 512"/>
                <a:gd name="T21" fmla="*/ 182 h 512"/>
                <a:gd name="T22" fmla="*/ 288 w 512"/>
                <a:gd name="T23" fmla="*/ 192 h 512"/>
                <a:gd name="T24" fmla="*/ 331 w 512"/>
                <a:gd name="T25" fmla="*/ 363 h 512"/>
                <a:gd name="T26" fmla="*/ 320 w 512"/>
                <a:gd name="T27" fmla="*/ 352 h 512"/>
                <a:gd name="T28" fmla="*/ 192 w 512"/>
                <a:gd name="T29" fmla="*/ 352 h 512"/>
                <a:gd name="T30" fmla="*/ 181 w 512"/>
                <a:gd name="T31" fmla="*/ 363 h 512"/>
                <a:gd name="T32" fmla="*/ 192 w 512"/>
                <a:gd name="T33" fmla="*/ 374 h 512"/>
                <a:gd name="T34" fmla="*/ 320 w 512"/>
                <a:gd name="T35" fmla="*/ 374 h 512"/>
                <a:gd name="T36" fmla="*/ 331 w 512"/>
                <a:gd name="T37" fmla="*/ 363 h 512"/>
                <a:gd name="T38" fmla="*/ 331 w 512"/>
                <a:gd name="T39" fmla="*/ 320 h 512"/>
                <a:gd name="T40" fmla="*/ 320 w 512"/>
                <a:gd name="T41" fmla="*/ 310 h 512"/>
                <a:gd name="T42" fmla="*/ 192 w 512"/>
                <a:gd name="T43" fmla="*/ 310 h 512"/>
                <a:gd name="T44" fmla="*/ 181 w 512"/>
                <a:gd name="T45" fmla="*/ 320 h 512"/>
                <a:gd name="T46" fmla="*/ 192 w 512"/>
                <a:gd name="T47" fmla="*/ 331 h 512"/>
                <a:gd name="T48" fmla="*/ 320 w 512"/>
                <a:gd name="T49" fmla="*/ 331 h 512"/>
                <a:gd name="T50" fmla="*/ 331 w 512"/>
                <a:gd name="T51" fmla="*/ 320 h 512"/>
                <a:gd name="T52" fmla="*/ 331 w 512"/>
                <a:gd name="T53" fmla="*/ 278 h 512"/>
                <a:gd name="T54" fmla="*/ 320 w 512"/>
                <a:gd name="T55" fmla="*/ 267 h 512"/>
                <a:gd name="T56" fmla="*/ 192 w 512"/>
                <a:gd name="T57" fmla="*/ 267 h 512"/>
                <a:gd name="T58" fmla="*/ 181 w 512"/>
                <a:gd name="T59" fmla="*/ 278 h 512"/>
                <a:gd name="T60" fmla="*/ 192 w 512"/>
                <a:gd name="T61" fmla="*/ 288 h 512"/>
                <a:gd name="T62" fmla="*/ 320 w 512"/>
                <a:gd name="T63" fmla="*/ 288 h 512"/>
                <a:gd name="T64" fmla="*/ 331 w 512"/>
                <a:gd name="T65" fmla="*/ 278 h 512"/>
                <a:gd name="T66" fmla="*/ 320 w 512"/>
                <a:gd name="T67" fmla="*/ 224 h 512"/>
                <a:gd name="T68" fmla="*/ 192 w 512"/>
                <a:gd name="T69" fmla="*/ 224 h 512"/>
                <a:gd name="T70" fmla="*/ 181 w 512"/>
                <a:gd name="T71" fmla="*/ 235 h 512"/>
                <a:gd name="T72" fmla="*/ 192 w 512"/>
                <a:gd name="T73" fmla="*/ 246 h 512"/>
                <a:gd name="T74" fmla="*/ 320 w 512"/>
                <a:gd name="T75" fmla="*/ 246 h 512"/>
                <a:gd name="T76" fmla="*/ 331 w 512"/>
                <a:gd name="T77" fmla="*/ 235 h 512"/>
                <a:gd name="T78" fmla="*/ 320 w 512"/>
                <a:gd name="T79" fmla="*/ 224 h 512"/>
                <a:gd name="T80" fmla="*/ 512 w 512"/>
                <a:gd name="T81" fmla="*/ 256 h 512"/>
                <a:gd name="T82" fmla="*/ 256 w 512"/>
                <a:gd name="T83" fmla="*/ 512 h 512"/>
                <a:gd name="T84" fmla="*/ 0 w 512"/>
                <a:gd name="T85" fmla="*/ 256 h 512"/>
                <a:gd name="T86" fmla="*/ 256 w 512"/>
                <a:gd name="T87" fmla="*/ 0 h 512"/>
                <a:gd name="T88" fmla="*/ 512 w 512"/>
                <a:gd name="T89" fmla="*/ 256 h 512"/>
                <a:gd name="T90" fmla="*/ 373 w 512"/>
                <a:gd name="T91" fmla="*/ 182 h 512"/>
                <a:gd name="T92" fmla="*/ 373 w 512"/>
                <a:gd name="T93" fmla="*/ 178 h 512"/>
                <a:gd name="T94" fmla="*/ 370 w 512"/>
                <a:gd name="T95" fmla="*/ 174 h 512"/>
                <a:gd name="T96" fmla="*/ 296 w 512"/>
                <a:gd name="T97" fmla="*/ 99 h 512"/>
                <a:gd name="T98" fmla="*/ 292 w 512"/>
                <a:gd name="T99" fmla="*/ 97 h 512"/>
                <a:gd name="T100" fmla="*/ 288 w 512"/>
                <a:gd name="T101" fmla="*/ 96 h 512"/>
                <a:gd name="T102" fmla="*/ 149 w 512"/>
                <a:gd name="T103" fmla="*/ 96 h 512"/>
                <a:gd name="T104" fmla="*/ 139 w 512"/>
                <a:gd name="T105" fmla="*/ 107 h 512"/>
                <a:gd name="T106" fmla="*/ 139 w 512"/>
                <a:gd name="T107" fmla="*/ 406 h 512"/>
                <a:gd name="T108" fmla="*/ 149 w 512"/>
                <a:gd name="T109" fmla="*/ 416 h 512"/>
                <a:gd name="T110" fmla="*/ 363 w 512"/>
                <a:gd name="T111" fmla="*/ 416 h 512"/>
                <a:gd name="T112" fmla="*/ 373 w 512"/>
                <a:gd name="T113" fmla="*/ 406 h 512"/>
                <a:gd name="T114" fmla="*/ 373 w 512"/>
                <a:gd name="T115" fmla="*/ 1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512">
                  <a:moveTo>
                    <a:pt x="337" y="171"/>
                  </a:moveTo>
                  <a:cubicBezTo>
                    <a:pt x="299" y="171"/>
                    <a:pt x="299" y="171"/>
                    <a:pt x="299" y="171"/>
                  </a:cubicBezTo>
                  <a:cubicBezTo>
                    <a:pt x="299" y="133"/>
                    <a:pt x="299" y="133"/>
                    <a:pt x="299" y="133"/>
                  </a:cubicBezTo>
                  <a:lnTo>
                    <a:pt x="337" y="171"/>
                  </a:lnTo>
                  <a:close/>
                  <a:moveTo>
                    <a:pt x="288" y="192"/>
                  </a:moveTo>
                  <a:cubicBezTo>
                    <a:pt x="352" y="192"/>
                    <a:pt x="352" y="192"/>
                    <a:pt x="352" y="192"/>
                  </a:cubicBezTo>
                  <a:cubicBezTo>
                    <a:pt x="352" y="395"/>
                    <a:pt x="352" y="395"/>
                    <a:pt x="352" y="395"/>
                  </a:cubicBezTo>
                  <a:cubicBezTo>
                    <a:pt x="160" y="395"/>
                    <a:pt x="160" y="395"/>
                    <a:pt x="160" y="395"/>
                  </a:cubicBezTo>
                  <a:cubicBezTo>
                    <a:pt x="160" y="118"/>
                    <a:pt x="160" y="118"/>
                    <a:pt x="160" y="118"/>
                  </a:cubicBezTo>
                  <a:cubicBezTo>
                    <a:pt x="277" y="118"/>
                    <a:pt x="277" y="118"/>
                    <a:pt x="277" y="118"/>
                  </a:cubicBezTo>
                  <a:cubicBezTo>
                    <a:pt x="277" y="182"/>
                    <a:pt x="277" y="182"/>
                    <a:pt x="277" y="182"/>
                  </a:cubicBezTo>
                  <a:cubicBezTo>
                    <a:pt x="277" y="188"/>
                    <a:pt x="282" y="192"/>
                    <a:pt x="288" y="192"/>
                  </a:cubicBezTo>
                  <a:close/>
                  <a:moveTo>
                    <a:pt x="331" y="363"/>
                  </a:moveTo>
                  <a:cubicBezTo>
                    <a:pt x="331" y="357"/>
                    <a:pt x="326" y="352"/>
                    <a:pt x="320" y="352"/>
                  </a:cubicBezTo>
                  <a:cubicBezTo>
                    <a:pt x="192" y="352"/>
                    <a:pt x="192" y="352"/>
                    <a:pt x="192" y="352"/>
                  </a:cubicBezTo>
                  <a:cubicBezTo>
                    <a:pt x="186" y="352"/>
                    <a:pt x="181" y="357"/>
                    <a:pt x="181" y="363"/>
                  </a:cubicBezTo>
                  <a:cubicBezTo>
                    <a:pt x="181" y="369"/>
                    <a:pt x="186" y="374"/>
                    <a:pt x="192" y="374"/>
                  </a:cubicBezTo>
                  <a:cubicBezTo>
                    <a:pt x="320" y="374"/>
                    <a:pt x="320" y="374"/>
                    <a:pt x="320" y="374"/>
                  </a:cubicBezTo>
                  <a:cubicBezTo>
                    <a:pt x="326" y="374"/>
                    <a:pt x="331" y="369"/>
                    <a:pt x="331" y="363"/>
                  </a:cubicBezTo>
                  <a:close/>
                  <a:moveTo>
                    <a:pt x="331" y="320"/>
                  </a:moveTo>
                  <a:cubicBezTo>
                    <a:pt x="331" y="314"/>
                    <a:pt x="326" y="310"/>
                    <a:pt x="320" y="310"/>
                  </a:cubicBezTo>
                  <a:cubicBezTo>
                    <a:pt x="192" y="310"/>
                    <a:pt x="192" y="310"/>
                    <a:pt x="192" y="310"/>
                  </a:cubicBezTo>
                  <a:cubicBezTo>
                    <a:pt x="186" y="310"/>
                    <a:pt x="181" y="314"/>
                    <a:pt x="181" y="320"/>
                  </a:cubicBezTo>
                  <a:cubicBezTo>
                    <a:pt x="181" y="326"/>
                    <a:pt x="186" y="331"/>
                    <a:pt x="192" y="331"/>
                  </a:cubicBezTo>
                  <a:cubicBezTo>
                    <a:pt x="320" y="331"/>
                    <a:pt x="320" y="331"/>
                    <a:pt x="320" y="331"/>
                  </a:cubicBezTo>
                  <a:cubicBezTo>
                    <a:pt x="326" y="331"/>
                    <a:pt x="331" y="326"/>
                    <a:pt x="331" y="320"/>
                  </a:cubicBezTo>
                  <a:close/>
                  <a:moveTo>
                    <a:pt x="331" y="278"/>
                  </a:moveTo>
                  <a:cubicBezTo>
                    <a:pt x="331" y="272"/>
                    <a:pt x="326" y="267"/>
                    <a:pt x="320" y="267"/>
                  </a:cubicBezTo>
                  <a:cubicBezTo>
                    <a:pt x="192" y="267"/>
                    <a:pt x="192" y="267"/>
                    <a:pt x="192" y="267"/>
                  </a:cubicBezTo>
                  <a:cubicBezTo>
                    <a:pt x="186" y="267"/>
                    <a:pt x="181" y="272"/>
                    <a:pt x="181" y="278"/>
                  </a:cubicBezTo>
                  <a:cubicBezTo>
                    <a:pt x="181" y="284"/>
                    <a:pt x="186" y="288"/>
                    <a:pt x="192" y="288"/>
                  </a:cubicBezTo>
                  <a:cubicBezTo>
                    <a:pt x="320" y="288"/>
                    <a:pt x="320" y="288"/>
                    <a:pt x="320" y="288"/>
                  </a:cubicBezTo>
                  <a:cubicBezTo>
                    <a:pt x="326" y="288"/>
                    <a:pt x="331" y="284"/>
                    <a:pt x="331" y="278"/>
                  </a:cubicBezTo>
                  <a:close/>
                  <a:moveTo>
                    <a:pt x="320" y="224"/>
                  </a:moveTo>
                  <a:cubicBezTo>
                    <a:pt x="192" y="224"/>
                    <a:pt x="192" y="224"/>
                    <a:pt x="192" y="224"/>
                  </a:cubicBezTo>
                  <a:cubicBezTo>
                    <a:pt x="186" y="224"/>
                    <a:pt x="181" y="229"/>
                    <a:pt x="181" y="235"/>
                  </a:cubicBezTo>
                  <a:cubicBezTo>
                    <a:pt x="181" y="241"/>
                    <a:pt x="186" y="246"/>
                    <a:pt x="192" y="246"/>
                  </a:cubicBezTo>
                  <a:cubicBezTo>
                    <a:pt x="320" y="246"/>
                    <a:pt x="320" y="246"/>
                    <a:pt x="320" y="246"/>
                  </a:cubicBezTo>
                  <a:cubicBezTo>
                    <a:pt x="326" y="246"/>
                    <a:pt x="331" y="241"/>
                    <a:pt x="331" y="235"/>
                  </a:cubicBezTo>
                  <a:cubicBezTo>
                    <a:pt x="331" y="229"/>
                    <a:pt x="326" y="224"/>
                    <a:pt x="320" y="224"/>
                  </a:cubicBezTo>
                  <a:close/>
                  <a:moveTo>
                    <a:pt x="512" y="256"/>
                  </a:moveTo>
                  <a:cubicBezTo>
                    <a:pt x="512" y="398"/>
                    <a:pt x="397" y="512"/>
                    <a:pt x="256" y="512"/>
                  </a:cubicBezTo>
                  <a:cubicBezTo>
                    <a:pt x="115" y="512"/>
                    <a:pt x="0" y="398"/>
                    <a:pt x="0" y="256"/>
                  </a:cubicBezTo>
                  <a:cubicBezTo>
                    <a:pt x="0" y="115"/>
                    <a:pt x="115" y="0"/>
                    <a:pt x="256" y="0"/>
                  </a:cubicBezTo>
                  <a:cubicBezTo>
                    <a:pt x="397" y="0"/>
                    <a:pt x="512" y="115"/>
                    <a:pt x="512" y="256"/>
                  </a:cubicBezTo>
                  <a:close/>
                  <a:moveTo>
                    <a:pt x="373" y="182"/>
                  </a:moveTo>
                  <a:cubicBezTo>
                    <a:pt x="373" y="180"/>
                    <a:pt x="373" y="179"/>
                    <a:pt x="373" y="178"/>
                  </a:cubicBezTo>
                  <a:cubicBezTo>
                    <a:pt x="372" y="176"/>
                    <a:pt x="371" y="175"/>
                    <a:pt x="370" y="174"/>
                  </a:cubicBezTo>
                  <a:cubicBezTo>
                    <a:pt x="296" y="99"/>
                    <a:pt x="296" y="99"/>
                    <a:pt x="296" y="99"/>
                  </a:cubicBezTo>
                  <a:cubicBezTo>
                    <a:pt x="295" y="98"/>
                    <a:pt x="293" y="98"/>
                    <a:pt x="292" y="97"/>
                  </a:cubicBezTo>
                  <a:cubicBezTo>
                    <a:pt x="291" y="97"/>
                    <a:pt x="289" y="96"/>
                    <a:pt x="288" y="96"/>
                  </a:cubicBezTo>
                  <a:cubicBezTo>
                    <a:pt x="149" y="96"/>
                    <a:pt x="149" y="96"/>
                    <a:pt x="149" y="96"/>
                  </a:cubicBezTo>
                  <a:cubicBezTo>
                    <a:pt x="143" y="96"/>
                    <a:pt x="139" y="101"/>
                    <a:pt x="139" y="107"/>
                  </a:cubicBezTo>
                  <a:cubicBezTo>
                    <a:pt x="139" y="406"/>
                    <a:pt x="139" y="406"/>
                    <a:pt x="139" y="406"/>
                  </a:cubicBezTo>
                  <a:cubicBezTo>
                    <a:pt x="139" y="412"/>
                    <a:pt x="143" y="416"/>
                    <a:pt x="149" y="416"/>
                  </a:cubicBezTo>
                  <a:cubicBezTo>
                    <a:pt x="363" y="416"/>
                    <a:pt x="363" y="416"/>
                    <a:pt x="363" y="416"/>
                  </a:cubicBezTo>
                  <a:cubicBezTo>
                    <a:pt x="369" y="416"/>
                    <a:pt x="373" y="412"/>
                    <a:pt x="373" y="406"/>
                  </a:cubicBezTo>
                  <a:lnTo>
                    <a:pt x="373" y="182"/>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sp>
        <p:nvSpPr>
          <p:cNvPr id="13" name="TextBox 12">
            <a:extLst>
              <a:ext uri="{FF2B5EF4-FFF2-40B4-BE49-F238E27FC236}">
                <a16:creationId xmlns:a16="http://schemas.microsoft.com/office/drawing/2014/main" id="{3E149BDF-DDE9-7CA2-1EE6-DC9652DEF5BD}"/>
              </a:ext>
            </a:extLst>
          </p:cNvPr>
          <p:cNvSpPr txBox="1"/>
          <p:nvPr/>
        </p:nvSpPr>
        <p:spPr>
          <a:xfrm>
            <a:off x="8020858" y="1989558"/>
            <a:ext cx="3682933" cy="584775"/>
          </a:xfrm>
          <a:prstGeom prst="rect">
            <a:avLst/>
          </a:prstGeom>
          <a:noFill/>
        </p:spPr>
        <p:txBody>
          <a:bodyPr wrap="square">
            <a:spAutoFit/>
          </a:bodyPr>
          <a:lstStyle/>
          <a:p>
            <a:pPr fontAlgn="ctr">
              <a:spcBef>
                <a:spcPts val="600"/>
              </a:spcBef>
            </a:pPr>
            <a:r>
              <a:rPr lang="en-US" sz="1600">
                <a:ea typeface="Open Sans Light" panose="020B0306030504020204" pitchFamily="34" charset="0"/>
                <a:cs typeface="Open Sans Light" panose="020B0306030504020204" pitchFamily="34" charset="0"/>
              </a:rPr>
              <a:t>Transition to a single salary    structure</a:t>
            </a:r>
          </a:p>
        </p:txBody>
      </p:sp>
      <p:sp>
        <p:nvSpPr>
          <p:cNvPr id="14" name="TextBox 13">
            <a:extLst>
              <a:ext uri="{FF2B5EF4-FFF2-40B4-BE49-F238E27FC236}">
                <a16:creationId xmlns:a16="http://schemas.microsoft.com/office/drawing/2014/main" id="{7250C0F7-6000-668D-F67A-69D365931CEC}"/>
              </a:ext>
            </a:extLst>
          </p:cNvPr>
          <p:cNvSpPr txBox="1"/>
          <p:nvPr/>
        </p:nvSpPr>
        <p:spPr>
          <a:xfrm>
            <a:off x="8020858" y="3051665"/>
            <a:ext cx="3682933" cy="584775"/>
          </a:xfrm>
          <a:prstGeom prst="rect">
            <a:avLst/>
          </a:prstGeom>
          <a:noFill/>
        </p:spPr>
        <p:txBody>
          <a:bodyPr wrap="square">
            <a:spAutoFit/>
          </a:bodyPr>
          <a:lstStyle/>
          <a:p>
            <a:pPr fontAlgn="ctr">
              <a:spcBef>
                <a:spcPts val="600"/>
              </a:spcBef>
            </a:pPr>
            <a:r>
              <a:rPr lang="en-US" sz="1600">
                <a:ea typeface="Open Sans Light" panose="020B0306030504020204" pitchFamily="34" charset="0"/>
                <a:cs typeface="Open Sans Light" panose="020B0306030504020204" pitchFamily="34" charset="0"/>
              </a:rPr>
              <a:t>Implement consistent increases to midpoint differentials</a:t>
            </a:r>
          </a:p>
        </p:txBody>
      </p:sp>
      <p:sp>
        <p:nvSpPr>
          <p:cNvPr id="15" name="TextBox 14">
            <a:extLst>
              <a:ext uri="{FF2B5EF4-FFF2-40B4-BE49-F238E27FC236}">
                <a16:creationId xmlns:a16="http://schemas.microsoft.com/office/drawing/2014/main" id="{4750E4EC-BCF9-D8B1-64E2-ACA6A03429F1}"/>
              </a:ext>
            </a:extLst>
          </p:cNvPr>
          <p:cNvSpPr txBox="1"/>
          <p:nvPr/>
        </p:nvSpPr>
        <p:spPr>
          <a:xfrm>
            <a:off x="8020858" y="4246755"/>
            <a:ext cx="3682933" cy="338554"/>
          </a:xfrm>
          <a:prstGeom prst="rect">
            <a:avLst/>
          </a:prstGeom>
          <a:noFill/>
        </p:spPr>
        <p:txBody>
          <a:bodyPr wrap="square">
            <a:spAutoFit/>
          </a:bodyPr>
          <a:lstStyle/>
          <a:p>
            <a:pPr fontAlgn="ctr">
              <a:spcBef>
                <a:spcPts val="600"/>
              </a:spcBef>
            </a:pPr>
            <a:r>
              <a:rPr lang="en-US" sz="1600">
                <a:ea typeface="Open Sans Light" panose="020B0306030504020204" pitchFamily="34" charset="0"/>
                <a:cs typeface="Open Sans Light" panose="020B0306030504020204" pitchFamily="34" charset="0"/>
              </a:rPr>
              <a:t>Extend pay grade progression</a:t>
            </a:r>
          </a:p>
        </p:txBody>
      </p:sp>
      <p:sp>
        <p:nvSpPr>
          <p:cNvPr id="16" name="TextBox 15">
            <a:extLst>
              <a:ext uri="{FF2B5EF4-FFF2-40B4-BE49-F238E27FC236}">
                <a16:creationId xmlns:a16="http://schemas.microsoft.com/office/drawing/2014/main" id="{CBDDA0C4-EF16-662D-5009-A7D059ADDA98}"/>
              </a:ext>
            </a:extLst>
          </p:cNvPr>
          <p:cNvSpPr txBox="1"/>
          <p:nvPr/>
        </p:nvSpPr>
        <p:spPr>
          <a:xfrm>
            <a:off x="8020857" y="5173241"/>
            <a:ext cx="3682933" cy="584775"/>
          </a:xfrm>
          <a:prstGeom prst="rect">
            <a:avLst/>
          </a:prstGeom>
          <a:noFill/>
        </p:spPr>
        <p:txBody>
          <a:bodyPr wrap="square">
            <a:spAutoFit/>
          </a:bodyPr>
          <a:lstStyle/>
          <a:p>
            <a:pPr fontAlgn="ctr">
              <a:spcBef>
                <a:spcPts val="600"/>
              </a:spcBef>
            </a:pPr>
            <a:r>
              <a:rPr lang="en-US" sz="1600">
                <a:ea typeface="Open Sans Light" panose="020B0306030504020204" pitchFamily="34" charset="0"/>
                <a:cs typeface="Open Sans Light" panose="020B0306030504020204" pitchFamily="34" charset="0"/>
              </a:rPr>
              <a:t>Re-evaluate benefit offerings to match evolving employee needs</a:t>
            </a:r>
          </a:p>
        </p:txBody>
      </p:sp>
      <p:sp>
        <p:nvSpPr>
          <p:cNvPr id="18" name="TextBox 17">
            <a:extLst>
              <a:ext uri="{FF2B5EF4-FFF2-40B4-BE49-F238E27FC236}">
                <a16:creationId xmlns:a16="http://schemas.microsoft.com/office/drawing/2014/main" id="{733AABEA-B537-ADED-C8F1-623D7A58EBBA}"/>
              </a:ext>
            </a:extLst>
          </p:cNvPr>
          <p:cNvSpPr txBox="1"/>
          <p:nvPr/>
        </p:nvSpPr>
        <p:spPr>
          <a:xfrm>
            <a:off x="6753989" y="1350351"/>
            <a:ext cx="5005840" cy="307777"/>
          </a:xfrm>
          <a:prstGeom prst="rect">
            <a:avLst/>
          </a:prstGeom>
          <a:solidFill>
            <a:srgbClr val="134C6E"/>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Pct val="100000"/>
              <a:buFontTx/>
              <a:buNone/>
              <a:tabLst/>
              <a:defRPr/>
            </a:pPr>
            <a:r>
              <a:rPr lang="en-US" sz="1400" b="1">
                <a:solidFill>
                  <a:schemeClr val="lt1"/>
                </a:solidFill>
                <a:latin typeface="+mj-lt"/>
              </a:rPr>
              <a:t>Opportunities for Enhancement </a:t>
            </a:r>
            <a:endParaRPr kumimoji="0" lang="en-US" sz="1400" b="1" i="0" u="none" strike="noStrike" kern="0" cap="none" spc="300" normalizeH="0" baseline="0" noProof="0">
              <a:ln>
                <a:noFill/>
              </a:ln>
              <a:solidFill>
                <a:srgbClr val="FFFFFF"/>
              </a:solidFill>
              <a:effectLst/>
              <a:uLnTx/>
              <a:uFillTx/>
              <a:latin typeface="+mj-lt"/>
              <a:ea typeface="Open Sans" panose="020B0606030504020204" pitchFamily="34" charset="0"/>
              <a:cs typeface="Open Sans" panose="020B0606030504020204" pitchFamily="34" charset="0"/>
            </a:endParaRPr>
          </a:p>
        </p:txBody>
      </p:sp>
      <p:sp>
        <p:nvSpPr>
          <p:cNvPr id="19" name="Text Placeholder 2">
            <a:extLst>
              <a:ext uri="{FF2B5EF4-FFF2-40B4-BE49-F238E27FC236}">
                <a16:creationId xmlns:a16="http://schemas.microsoft.com/office/drawing/2014/main" id="{BE1E9345-6678-E303-2BBA-535BDD3AFA6B}"/>
              </a:ext>
            </a:extLst>
          </p:cNvPr>
          <p:cNvSpPr>
            <a:spLocks noGrp="1"/>
          </p:cNvSpPr>
          <p:nvPr>
            <p:ph type="body" sz="quarter" idx="16"/>
          </p:nvPr>
        </p:nvSpPr>
        <p:spPr>
          <a:xfrm>
            <a:off x="471005" y="390746"/>
            <a:ext cx="2818385" cy="151680"/>
          </a:xfrm>
        </p:spPr>
        <p:txBody>
          <a:bodyPr/>
          <a:lstStyle/>
          <a:p>
            <a:r>
              <a:rPr lang="en-US" dirty="0"/>
              <a:t>A4: Market Competitive Analysis</a:t>
            </a:r>
          </a:p>
          <a:p>
            <a:endParaRPr lang="en-US" dirty="0"/>
          </a:p>
        </p:txBody>
      </p:sp>
    </p:spTree>
    <p:extLst>
      <p:ext uri="{BB962C8B-B14F-4D97-AF65-F5344CB8AC3E}">
        <p14:creationId xmlns:p14="http://schemas.microsoft.com/office/powerpoint/2010/main" val="75543329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38F4D9C-DB45-A30A-A167-F9CA725EC78A}"/>
              </a:ext>
            </a:extLst>
          </p:cNvPr>
          <p:cNvSpPr>
            <a:spLocks noGrp="1"/>
          </p:cNvSpPr>
          <p:nvPr>
            <p:ph type="body" sz="quarter" idx="13"/>
          </p:nvPr>
        </p:nvSpPr>
        <p:spPr/>
        <p:txBody>
          <a:bodyPr>
            <a:normAutofit lnSpcReduction="10000"/>
          </a:bodyPr>
          <a:lstStyle/>
          <a:p>
            <a:r>
              <a:rPr lang="en-US">
                <a:solidFill>
                  <a:srgbClr val="043D70"/>
                </a:solidFill>
              </a:rPr>
              <a:t>Job Classification Review</a:t>
            </a:r>
          </a:p>
        </p:txBody>
      </p:sp>
      <p:sp>
        <p:nvSpPr>
          <p:cNvPr id="2" name="Text Placeholder 1">
            <a:extLst>
              <a:ext uri="{FF2B5EF4-FFF2-40B4-BE49-F238E27FC236}">
                <a16:creationId xmlns:a16="http://schemas.microsoft.com/office/drawing/2014/main" id="{8246CE36-F4CA-FE69-4AA1-3D7825947B65}"/>
              </a:ext>
            </a:extLst>
          </p:cNvPr>
          <p:cNvSpPr>
            <a:spLocks noGrp="1"/>
          </p:cNvSpPr>
          <p:nvPr>
            <p:ph type="body" sz="quarter" idx="14"/>
          </p:nvPr>
        </p:nvSpPr>
        <p:spPr>
          <a:xfrm>
            <a:off x="463294" y="1050544"/>
            <a:ext cx="11468729" cy="453696"/>
          </a:xfrm>
        </p:spPr>
        <p:txBody>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Deloitte reviewed existing job classifications and optimized the job classification framework to align with New Mexico’s evolving needs and policies of their workforce.</a:t>
            </a:r>
          </a:p>
          <a:p>
            <a:endParaRPr lang="en-US">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2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a:extLst>
              <a:ext uri="{FF2B5EF4-FFF2-40B4-BE49-F238E27FC236}">
                <a16:creationId xmlns:a16="http://schemas.microsoft.com/office/drawing/2014/main" id="{55BC41C0-9186-5D9C-96BD-7106F91891B9}"/>
              </a:ext>
            </a:extLst>
          </p:cNvPr>
          <p:cNvSpPr txBox="1"/>
          <p:nvPr/>
        </p:nvSpPr>
        <p:spPr>
          <a:xfrm>
            <a:off x="6219093" y="1647099"/>
            <a:ext cx="5577840" cy="307777"/>
          </a:xfrm>
          <a:prstGeom prst="rect">
            <a:avLst/>
          </a:prstGeom>
          <a:solidFill>
            <a:srgbClr val="134C6E"/>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Pct val="100000"/>
              <a:buFontTx/>
              <a:buNone/>
              <a:tabLst/>
              <a:defRPr/>
            </a:pPr>
            <a:r>
              <a:rPr lang="en-US" sz="1400" b="1">
                <a:solidFill>
                  <a:schemeClr val="lt1"/>
                </a:solidFill>
                <a:latin typeface="+mj-lt"/>
              </a:rPr>
              <a:t>Opportunities for Enhancement </a:t>
            </a:r>
            <a:endParaRPr kumimoji="0" lang="en-US" sz="1400" b="1" i="0" u="none" strike="noStrike" kern="0" cap="none" spc="300" normalizeH="0" baseline="0" noProof="0">
              <a:ln>
                <a:noFill/>
              </a:ln>
              <a:solidFill>
                <a:srgbClr val="FFFFFF"/>
              </a:solidFill>
              <a:effectLst/>
              <a:uLnTx/>
              <a:uFillTx/>
              <a:latin typeface="+mj-lt"/>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C7DA6362-87A6-CF9C-BFDC-1DC45C4085FA}"/>
              </a:ext>
            </a:extLst>
          </p:cNvPr>
          <p:cNvSpPr txBox="1"/>
          <p:nvPr/>
        </p:nvSpPr>
        <p:spPr>
          <a:xfrm>
            <a:off x="7424381" y="2221126"/>
            <a:ext cx="4316514" cy="422360"/>
          </a:xfrm>
          <a:prstGeom prst="rect">
            <a:avLst/>
          </a:prstGeom>
          <a:solidFill>
            <a:schemeClr val="bg1"/>
          </a:solidFill>
          <a:ln w="57150">
            <a:noFill/>
          </a:ln>
        </p:spPr>
        <p:txBody>
          <a:bodyPr wrap="square" rtlCol="0">
            <a:spAutoFit/>
          </a:bodyPr>
          <a:lstStyle/>
          <a:p>
            <a:pPr>
              <a:lnSpc>
                <a:spcPct val="150000"/>
              </a:lnSpc>
              <a:spcBef>
                <a:spcPts val="600"/>
              </a:spcBef>
              <a:spcAft>
                <a:spcPts val="600"/>
              </a:spcAft>
              <a:buClrTx/>
              <a:buSzTx/>
              <a:defRPr/>
            </a:pPr>
            <a:r>
              <a:rPr lang="en-US" sz="1600">
                <a:ea typeface="Open Sans Light" panose="020B0306030504020204" pitchFamily="34" charset="0"/>
                <a:cs typeface="Open Sans Light" panose="020B0306030504020204" pitchFamily="34" charset="0"/>
              </a:rPr>
              <a:t>Stand up a classification center of expertise</a:t>
            </a:r>
          </a:p>
        </p:txBody>
      </p:sp>
      <p:sp>
        <p:nvSpPr>
          <p:cNvPr id="20" name="Rectangle: Rounded Corners 19">
            <a:extLst>
              <a:ext uri="{FF2B5EF4-FFF2-40B4-BE49-F238E27FC236}">
                <a16:creationId xmlns:a16="http://schemas.microsoft.com/office/drawing/2014/main" id="{F772FB7E-A070-3692-1E19-46464B80D214}"/>
              </a:ext>
            </a:extLst>
          </p:cNvPr>
          <p:cNvSpPr/>
          <p:nvPr/>
        </p:nvSpPr>
        <p:spPr>
          <a:xfrm>
            <a:off x="6999906" y="3195109"/>
            <a:ext cx="4984495" cy="371212"/>
          </a:xfrm>
          <a:prstGeom prst="roundRect">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rgbClr val="043D70"/>
              </a:solidFill>
              <a:latin typeface="+mj-lt"/>
            </a:endParaRPr>
          </a:p>
        </p:txBody>
      </p:sp>
      <p:sp>
        <p:nvSpPr>
          <p:cNvPr id="21" name="TextBox 20">
            <a:extLst>
              <a:ext uri="{FF2B5EF4-FFF2-40B4-BE49-F238E27FC236}">
                <a16:creationId xmlns:a16="http://schemas.microsoft.com/office/drawing/2014/main" id="{3D24F70E-9CED-4784-93D9-C45CEEF0F91A}"/>
              </a:ext>
            </a:extLst>
          </p:cNvPr>
          <p:cNvSpPr txBox="1"/>
          <p:nvPr/>
        </p:nvSpPr>
        <p:spPr>
          <a:xfrm>
            <a:off x="7424381" y="3323253"/>
            <a:ext cx="4316514" cy="422360"/>
          </a:xfrm>
          <a:prstGeom prst="rect">
            <a:avLst/>
          </a:prstGeom>
          <a:solidFill>
            <a:schemeClr val="bg1"/>
          </a:solidFill>
          <a:ln w="57150">
            <a:noFill/>
          </a:ln>
        </p:spPr>
        <p:txBody>
          <a:bodyPr wrap="square" rtlCol="0">
            <a:spAutoFit/>
          </a:bodyPr>
          <a:lstStyle/>
          <a:p>
            <a:pPr>
              <a:lnSpc>
                <a:spcPct val="150000"/>
              </a:lnSpc>
              <a:spcBef>
                <a:spcPts val="600"/>
              </a:spcBef>
              <a:spcAft>
                <a:spcPts val="600"/>
              </a:spcAft>
              <a:buClrTx/>
              <a:buSzTx/>
              <a:defRPr/>
            </a:pPr>
            <a:r>
              <a:rPr lang="en-US" sz="1600" spc="0"/>
              <a:t>Implement a statewide e-workflow tool</a:t>
            </a:r>
          </a:p>
        </p:txBody>
      </p:sp>
      <p:sp>
        <p:nvSpPr>
          <p:cNvPr id="35" name="TextBox 34">
            <a:extLst>
              <a:ext uri="{FF2B5EF4-FFF2-40B4-BE49-F238E27FC236}">
                <a16:creationId xmlns:a16="http://schemas.microsoft.com/office/drawing/2014/main" id="{DB0CC21D-DEA1-EDC7-4F0D-5D5BCDE9C3A4}"/>
              </a:ext>
            </a:extLst>
          </p:cNvPr>
          <p:cNvSpPr txBox="1"/>
          <p:nvPr/>
        </p:nvSpPr>
        <p:spPr>
          <a:xfrm>
            <a:off x="7424381" y="4425380"/>
            <a:ext cx="4316514" cy="422360"/>
          </a:xfrm>
          <a:prstGeom prst="rect">
            <a:avLst/>
          </a:prstGeom>
          <a:solidFill>
            <a:schemeClr val="bg1"/>
          </a:solidFill>
          <a:ln w="57150">
            <a:noFill/>
          </a:ln>
        </p:spPr>
        <p:txBody>
          <a:bodyPr wrap="square" rtlCol="0">
            <a:spAutoFit/>
          </a:bodyPr>
          <a:lstStyle/>
          <a:p>
            <a:pPr>
              <a:lnSpc>
                <a:spcPct val="150000"/>
              </a:lnSpc>
              <a:spcBef>
                <a:spcPts val="600"/>
              </a:spcBef>
              <a:spcAft>
                <a:spcPts val="600"/>
              </a:spcAft>
              <a:buClrTx/>
              <a:buSzTx/>
              <a:defRPr/>
            </a:pPr>
            <a:r>
              <a:rPr lang="en-US" sz="1600" spc="0"/>
              <a:t>Redesign the state’s job architecture (JA)</a:t>
            </a:r>
          </a:p>
        </p:txBody>
      </p:sp>
      <p:sp>
        <p:nvSpPr>
          <p:cNvPr id="39" name="TextBox 38">
            <a:extLst>
              <a:ext uri="{FF2B5EF4-FFF2-40B4-BE49-F238E27FC236}">
                <a16:creationId xmlns:a16="http://schemas.microsoft.com/office/drawing/2014/main" id="{D04745FC-068A-585D-86AD-64AFC3602280}"/>
              </a:ext>
            </a:extLst>
          </p:cNvPr>
          <p:cNvSpPr txBox="1"/>
          <p:nvPr/>
        </p:nvSpPr>
        <p:spPr>
          <a:xfrm>
            <a:off x="7424381" y="5527507"/>
            <a:ext cx="4316514" cy="422360"/>
          </a:xfrm>
          <a:prstGeom prst="rect">
            <a:avLst/>
          </a:prstGeom>
          <a:solidFill>
            <a:schemeClr val="bg1"/>
          </a:solidFill>
          <a:ln w="57150">
            <a:noFill/>
          </a:ln>
        </p:spPr>
        <p:txBody>
          <a:bodyPr wrap="square" rtlCol="0">
            <a:spAutoFit/>
          </a:bodyPr>
          <a:lstStyle/>
          <a:p>
            <a:pPr>
              <a:lnSpc>
                <a:spcPct val="150000"/>
              </a:lnSpc>
              <a:spcBef>
                <a:spcPts val="600"/>
              </a:spcBef>
              <a:spcAft>
                <a:spcPts val="600"/>
              </a:spcAft>
              <a:buClrTx/>
              <a:buSzTx/>
              <a:defRPr/>
            </a:pPr>
            <a:r>
              <a:rPr lang="en-US" sz="1600" spc="0"/>
              <a:t>Analyze workload for key positions</a:t>
            </a:r>
          </a:p>
        </p:txBody>
      </p:sp>
      <p:grpSp>
        <p:nvGrpSpPr>
          <p:cNvPr id="28" name="Group 27">
            <a:extLst>
              <a:ext uri="{FF2B5EF4-FFF2-40B4-BE49-F238E27FC236}">
                <a16:creationId xmlns:a16="http://schemas.microsoft.com/office/drawing/2014/main" id="{10D80D64-DA94-46D7-28A7-78E4D73173E3}"/>
              </a:ext>
            </a:extLst>
          </p:cNvPr>
          <p:cNvGrpSpPr>
            <a:grpSpLocks noChangeAspect="1"/>
          </p:cNvGrpSpPr>
          <p:nvPr/>
        </p:nvGrpSpPr>
        <p:grpSpPr>
          <a:xfrm>
            <a:off x="6628471" y="2180580"/>
            <a:ext cx="640080" cy="640080"/>
            <a:chOff x="1147239" y="2634933"/>
            <a:chExt cx="813816" cy="813816"/>
          </a:xfrm>
        </p:grpSpPr>
        <p:sp>
          <p:nvSpPr>
            <p:cNvPr id="42" name="Oval 41">
              <a:extLst>
                <a:ext uri="{FF2B5EF4-FFF2-40B4-BE49-F238E27FC236}">
                  <a16:creationId xmlns:a16="http://schemas.microsoft.com/office/drawing/2014/main" id="{5302D866-7082-D71E-42D9-A4F5F58D3C4C}"/>
                </a:ext>
              </a:extLst>
            </p:cNvPr>
            <p:cNvSpPr/>
            <p:nvPr/>
          </p:nvSpPr>
          <p:spPr bwMode="auto">
            <a:xfrm>
              <a:off x="1147239" y="2634933"/>
              <a:ext cx="813816" cy="813816"/>
            </a:xfrm>
            <a:prstGeom prst="ellipse">
              <a:avLst/>
            </a:prstGeom>
            <a:solidFill>
              <a:srgbClr val="134C6E"/>
            </a:solidFill>
            <a:ln w="9525" cap="flat" cmpd="sng" algn="ctr">
              <a:solidFill>
                <a:srgbClr val="134C6E"/>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charset="0"/>
                <a:cs typeface="ＭＳ Ｐゴシック" charset="0"/>
              </a:endParaRPr>
            </a:p>
          </p:txBody>
        </p:sp>
        <p:sp>
          <p:nvSpPr>
            <p:cNvPr id="41" name="Freeform 114">
              <a:extLst>
                <a:ext uri="{FF2B5EF4-FFF2-40B4-BE49-F238E27FC236}">
                  <a16:creationId xmlns:a16="http://schemas.microsoft.com/office/drawing/2014/main" id="{2F261E3A-4C10-0118-3F1F-ADD0BD301478}"/>
                </a:ext>
              </a:extLst>
            </p:cNvPr>
            <p:cNvSpPr>
              <a:spLocks noEditPoints="1"/>
            </p:cNvSpPr>
            <p:nvPr/>
          </p:nvSpPr>
          <p:spPr bwMode="auto">
            <a:xfrm>
              <a:off x="1270449" y="2831165"/>
              <a:ext cx="567395" cy="363952"/>
            </a:xfrm>
            <a:custGeom>
              <a:avLst/>
              <a:gdLst>
                <a:gd name="T0" fmla="*/ 288 w 320"/>
                <a:gd name="T1" fmla="*/ 203 h 267"/>
                <a:gd name="T2" fmla="*/ 277 w 320"/>
                <a:gd name="T3" fmla="*/ 128 h 267"/>
                <a:gd name="T4" fmla="*/ 171 w 320"/>
                <a:gd name="T5" fmla="*/ 75 h 267"/>
                <a:gd name="T6" fmla="*/ 203 w 320"/>
                <a:gd name="T7" fmla="*/ 64 h 267"/>
                <a:gd name="T8" fmla="*/ 192 w 320"/>
                <a:gd name="T9" fmla="*/ 0 h 267"/>
                <a:gd name="T10" fmla="*/ 117 w 320"/>
                <a:gd name="T11" fmla="*/ 11 h 267"/>
                <a:gd name="T12" fmla="*/ 128 w 320"/>
                <a:gd name="T13" fmla="*/ 75 h 267"/>
                <a:gd name="T14" fmla="*/ 149 w 320"/>
                <a:gd name="T15" fmla="*/ 128 h 267"/>
                <a:gd name="T16" fmla="*/ 32 w 320"/>
                <a:gd name="T17" fmla="*/ 139 h 267"/>
                <a:gd name="T18" fmla="*/ 11 w 320"/>
                <a:gd name="T19" fmla="*/ 203 h 267"/>
                <a:gd name="T20" fmla="*/ 0 w 320"/>
                <a:gd name="T21" fmla="*/ 256 h 267"/>
                <a:gd name="T22" fmla="*/ 75 w 320"/>
                <a:gd name="T23" fmla="*/ 267 h 267"/>
                <a:gd name="T24" fmla="*/ 85 w 320"/>
                <a:gd name="T25" fmla="*/ 214 h 267"/>
                <a:gd name="T26" fmla="*/ 53 w 320"/>
                <a:gd name="T27" fmla="*/ 203 h 267"/>
                <a:gd name="T28" fmla="*/ 149 w 320"/>
                <a:gd name="T29" fmla="*/ 150 h 267"/>
                <a:gd name="T30" fmla="*/ 128 w 320"/>
                <a:gd name="T31" fmla="*/ 203 h 267"/>
                <a:gd name="T32" fmla="*/ 117 w 320"/>
                <a:gd name="T33" fmla="*/ 256 h 267"/>
                <a:gd name="T34" fmla="*/ 192 w 320"/>
                <a:gd name="T35" fmla="*/ 267 h 267"/>
                <a:gd name="T36" fmla="*/ 203 w 320"/>
                <a:gd name="T37" fmla="*/ 214 h 267"/>
                <a:gd name="T38" fmla="*/ 171 w 320"/>
                <a:gd name="T39" fmla="*/ 203 h 267"/>
                <a:gd name="T40" fmla="*/ 267 w 320"/>
                <a:gd name="T41" fmla="*/ 150 h 267"/>
                <a:gd name="T42" fmla="*/ 245 w 320"/>
                <a:gd name="T43" fmla="*/ 203 h 267"/>
                <a:gd name="T44" fmla="*/ 235 w 320"/>
                <a:gd name="T45" fmla="*/ 256 h 267"/>
                <a:gd name="T46" fmla="*/ 309 w 320"/>
                <a:gd name="T47" fmla="*/ 267 h 267"/>
                <a:gd name="T48" fmla="*/ 320 w 320"/>
                <a:gd name="T49" fmla="*/ 214 h 267"/>
                <a:gd name="T50" fmla="*/ 139 w 320"/>
                <a:gd name="T51" fmla="*/ 22 h 267"/>
                <a:gd name="T52" fmla="*/ 181 w 320"/>
                <a:gd name="T53" fmla="*/ 54 h 267"/>
                <a:gd name="T54" fmla="*/ 139 w 320"/>
                <a:gd name="T55" fmla="*/ 22 h 267"/>
                <a:gd name="T56" fmla="*/ 21 w 320"/>
                <a:gd name="T57" fmla="*/ 246 h 267"/>
                <a:gd name="T58" fmla="*/ 64 w 320"/>
                <a:gd name="T59" fmla="*/ 224 h 267"/>
                <a:gd name="T60" fmla="*/ 181 w 320"/>
                <a:gd name="T61" fmla="*/ 246 h 267"/>
                <a:gd name="T62" fmla="*/ 139 w 320"/>
                <a:gd name="T63" fmla="*/ 224 h 267"/>
                <a:gd name="T64" fmla="*/ 181 w 320"/>
                <a:gd name="T65" fmla="*/ 246 h 267"/>
                <a:gd name="T66" fmla="*/ 256 w 320"/>
                <a:gd name="T67" fmla="*/ 246 h 267"/>
                <a:gd name="T68" fmla="*/ 299 w 320"/>
                <a:gd name="T69" fmla="*/ 22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267">
                  <a:moveTo>
                    <a:pt x="309" y="203"/>
                  </a:moveTo>
                  <a:cubicBezTo>
                    <a:pt x="288" y="203"/>
                    <a:pt x="288" y="203"/>
                    <a:pt x="288" y="203"/>
                  </a:cubicBezTo>
                  <a:cubicBezTo>
                    <a:pt x="288" y="139"/>
                    <a:pt x="288" y="139"/>
                    <a:pt x="288" y="139"/>
                  </a:cubicBezTo>
                  <a:cubicBezTo>
                    <a:pt x="288" y="133"/>
                    <a:pt x="283" y="128"/>
                    <a:pt x="277" y="128"/>
                  </a:cubicBezTo>
                  <a:cubicBezTo>
                    <a:pt x="171" y="128"/>
                    <a:pt x="171" y="128"/>
                    <a:pt x="171" y="128"/>
                  </a:cubicBezTo>
                  <a:cubicBezTo>
                    <a:pt x="171" y="75"/>
                    <a:pt x="171" y="75"/>
                    <a:pt x="171" y="75"/>
                  </a:cubicBezTo>
                  <a:cubicBezTo>
                    <a:pt x="192" y="75"/>
                    <a:pt x="192" y="75"/>
                    <a:pt x="192" y="75"/>
                  </a:cubicBezTo>
                  <a:cubicBezTo>
                    <a:pt x="198" y="75"/>
                    <a:pt x="203" y="70"/>
                    <a:pt x="203" y="64"/>
                  </a:cubicBezTo>
                  <a:cubicBezTo>
                    <a:pt x="203" y="11"/>
                    <a:pt x="203" y="11"/>
                    <a:pt x="203" y="11"/>
                  </a:cubicBezTo>
                  <a:cubicBezTo>
                    <a:pt x="203" y="5"/>
                    <a:pt x="198" y="0"/>
                    <a:pt x="192" y="0"/>
                  </a:cubicBezTo>
                  <a:cubicBezTo>
                    <a:pt x="128" y="0"/>
                    <a:pt x="128" y="0"/>
                    <a:pt x="128" y="0"/>
                  </a:cubicBezTo>
                  <a:cubicBezTo>
                    <a:pt x="122" y="0"/>
                    <a:pt x="117" y="5"/>
                    <a:pt x="117" y="11"/>
                  </a:cubicBezTo>
                  <a:cubicBezTo>
                    <a:pt x="117" y="64"/>
                    <a:pt x="117" y="64"/>
                    <a:pt x="117" y="64"/>
                  </a:cubicBezTo>
                  <a:cubicBezTo>
                    <a:pt x="117" y="70"/>
                    <a:pt x="122" y="75"/>
                    <a:pt x="128" y="75"/>
                  </a:cubicBezTo>
                  <a:cubicBezTo>
                    <a:pt x="149" y="75"/>
                    <a:pt x="149" y="75"/>
                    <a:pt x="149" y="75"/>
                  </a:cubicBezTo>
                  <a:cubicBezTo>
                    <a:pt x="149" y="128"/>
                    <a:pt x="149" y="128"/>
                    <a:pt x="149" y="128"/>
                  </a:cubicBezTo>
                  <a:cubicBezTo>
                    <a:pt x="43" y="128"/>
                    <a:pt x="43" y="128"/>
                    <a:pt x="43" y="128"/>
                  </a:cubicBezTo>
                  <a:cubicBezTo>
                    <a:pt x="37" y="128"/>
                    <a:pt x="32" y="133"/>
                    <a:pt x="32" y="139"/>
                  </a:cubicBezTo>
                  <a:cubicBezTo>
                    <a:pt x="32" y="203"/>
                    <a:pt x="32" y="203"/>
                    <a:pt x="32" y="203"/>
                  </a:cubicBezTo>
                  <a:cubicBezTo>
                    <a:pt x="11" y="203"/>
                    <a:pt x="11" y="203"/>
                    <a:pt x="11" y="203"/>
                  </a:cubicBezTo>
                  <a:cubicBezTo>
                    <a:pt x="5" y="203"/>
                    <a:pt x="0" y="208"/>
                    <a:pt x="0" y="214"/>
                  </a:cubicBezTo>
                  <a:cubicBezTo>
                    <a:pt x="0" y="256"/>
                    <a:pt x="0" y="256"/>
                    <a:pt x="0" y="256"/>
                  </a:cubicBezTo>
                  <a:cubicBezTo>
                    <a:pt x="0" y="262"/>
                    <a:pt x="5" y="267"/>
                    <a:pt x="11" y="267"/>
                  </a:cubicBezTo>
                  <a:cubicBezTo>
                    <a:pt x="75" y="267"/>
                    <a:pt x="75" y="267"/>
                    <a:pt x="75" y="267"/>
                  </a:cubicBezTo>
                  <a:cubicBezTo>
                    <a:pt x="81" y="267"/>
                    <a:pt x="85" y="262"/>
                    <a:pt x="85" y="256"/>
                  </a:cubicBezTo>
                  <a:cubicBezTo>
                    <a:pt x="85" y="214"/>
                    <a:pt x="85" y="214"/>
                    <a:pt x="85" y="214"/>
                  </a:cubicBezTo>
                  <a:cubicBezTo>
                    <a:pt x="85" y="208"/>
                    <a:pt x="81" y="203"/>
                    <a:pt x="75" y="203"/>
                  </a:cubicBezTo>
                  <a:cubicBezTo>
                    <a:pt x="53" y="203"/>
                    <a:pt x="53" y="203"/>
                    <a:pt x="53" y="203"/>
                  </a:cubicBezTo>
                  <a:cubicBezTo>
                    <a:pt x="53" y="150"/>
                    <a:pt x="53" y="150"/>
                    <a:pt x="53" y="150"/>
                  </a:cubicBezTo>
                  <a:cubicBezTo>
                    <a:pt x="149" y="150"/>
                    <a:pt x="149" y="150"/>
                    <a:pt x="149" y="150"/>
                  </a:cubicBezTo>
                  <a:cubicBezTo>
                    <a:pt x="149" y="203"/>
                    <a:pt x="149" y="203"/>
                    <a:pt x="149" y="203"/>
                  </a:cubicBezTo>
                  <a:cubicBezTo>
                    <a:pt x="128" y="203"/>
                    <a:pt x="128" y="203"/>
                    <a:pt x="128" y="203"/>
                  </a:cubicBezTo>
                  <a:cubicBezTo>
                    <a:pt x="122" y="203"/>
                    <a:pt x="117" y="208"/>
                    <a:pt x="117" y="214"/>
                  </a:cubicBezTo>
                  <a:cubicBezTo>
                    <a:pt x="117" y="256"/>
                    <a:pt x="117" y="256"/>
                    <a:pt x="117" y="256"/>
                  </a:cubicBezTo>
                  <a:cubicBezTo>
                    <a:pt x="117" y="262"/>
                    <a:pt x="122" y="267"/>
                    <a:pt x="128" y="267"/>
                  </a:cubicBezTo>
                  <a:cubicBezTo>
                    <a:pt x="192" y="267"/>
                    <a:pt x="192" y="267"/>
                    <a:pt x="192" y="267"/>
                  </a:cubicBezTo>
                  <a:cubicBezTo>
                    <a:pt x="198" y="267"/>
                    <a:pt x="203" y="262"/>
                    <a:pt x="203" y="256"/>
                  </a:cubicBezTo>
                  <a:cubicBezTo>
                    <a:pt x="203" y="214"/>
                    <a:pt x="203" y="214"/>
                    <a:pt x="203" y="214"/>
                  </a:cubicBezTo>
                  <a:cubicBezTo>
                    <a:pt x="203" y="208"/>
                    <a:pt x="198" y="203"/>
                    <a:pt x="192" y="203"/>
                  </a:cubicBezTo>
                  <a:cubicBezTo>
                    <a:pt x="171" y="203"/>
                    <a:pt x="171" y="203"/>
                    <a:pt x="171" y="203"/>
                  </a:cubicBezTo>
                  <a:cubicBezTo>
                    <a:pt x="171" y="150"/>
                    <a:pt x="171" y="150"/>
                    <a:pt x="171" y="150"/>
                  </a:cubicBezTo>
                  <a:cubicBezTo>
                    <a:pt x="267" y="150"/>
                    <a:pt x="267" y="150"/>
                    <a:pt x="267" y="150"/>
                  </a:cubicBezTo>
                  <a:cubicBezTo>
                    <a:pt x="267" y="203"/>
                    <a:pt x="267" y="203"/>
                    <a:pt x="267" y="203"/>
                  </a:cubicBezTo>
                  <a:cubicBezTo>
                    <a:pt x="245" y="203"/>
                    <a:pt x="245" y="203"/>
                    <a:pt x="245" y="203"/>
                  </a:cubicBezTo>
                  <a:cubicBezTo>
                    <a:pt x="239" y="203"/>
                    <a:pt x="235" y="208"/>
                    <a:pt x="235" y="214"/>
                  </a:cubicBezTo>
                  <a:cubicBezTo>
                    <a:pt x="235" y="256"/>
                    <a:pt x="235" y="256"/>
                    <a:pt x="235" y="256"/>
                  </a:cubicBezTo>
                  <a:cubicBezTo>
                    <a:pt x="235" y="262"/>
                    <a:pt x="239" y="267"/>
                    <a:pt x="245" y="267"/>
                  </a:cubicBezTo>
                  <a:cubicBezTo>
                    <a:pt x="309" y="267"/>
                    <a:pt x="309" y="267"/>
                    <a:pt x="309" y="267"/>
                  </a:cubicBezTo>
                  <a:cubicBezTo>
                    <a:pt x="315" y="267"/>
                    <a:pt x="320" y="262"/>
                    <a:pt x="320" y="256"/>
                  </a:cubicBezTo>
                  <a:cubicBezTo>
                    <a:pt x="320" y="214"/>
                    <a:pt x="320" y="214"/>
                    <a:pt x="320" y="214"/>
                  </a:cubicBezTo>
                  <a:cubicBezTo>
                    <a:pt x="320" y="208"/>
                    <a:pt x="315" y="203"/>
                    <a:pt x="309" y="203"/>
                  </a:cubicBezTo>
                  <a:close/>
                  <a:moveTo>
                    <a:pt x="139" y="22"/>
                  </a:moveTo>
                  <a:cubicBezTo>
                    <a:pt x="181" y="22"/>
                    <a:pt x="181" y="22"/>
                    <a:pt x="181" y="22"/>
                  </a:cubicBezTo>
                  <a:cubicBezTo>
                    <a:pt x="181" y="54"/>
                    <a:pt x="181" y="54"/>
                    <a:pt x="181" y="54"/>
                  </a:cubicBezTo>
                  <a:cubicBezTo>
                    <a:pt x="139" y="54"/>
                    <a:pt x="139" y="54"/>
                    <a:pt x="139" y="54"/>
                  </a:cubicBezTo>
                  <a:lnTo>
                    <a:pt x="139" y="22"/>
                  </a:lnTo>
                  <a:close/>
                  <a:moveTo>
                    <a:pt x="64" y="246"/>
                  </a:moveTo>
                  <a:cubicBezTo>
                    <a:pt x="21" y="246"/>
                    <a:pt x="21" y="246"/>
                    <a:pt x="21" y="246"/>
                  </a:cubicBezTo>
                  <a:cubicBezTo>
                    <a:pt x="21" y="224"/>
                    <a:pt x="21" y="224"/>
                    <a:pt x="21" y="224"/>
                  </a:cubicBezTo>
                  <a:cubicBezTo>
                    <a:pt x="64" y="224"/>
                    <a:pt x="64" y="224"/>
                    <a:pt x="64" y="224"/>
                  </a:cubicBezTo>
                  <a:lnTo>
                    <a:pt x="64" y="246"/>
                  </a:lnTo>
                  <a:close/>
                  <a:moveTo>
                    <a:pt x="181" y="246"/>
                  </a:moveTo>
                  <a:cubicBezTo>
                    <a:pt x="139" y="246"/>
                    <a:pt x="139" y="246"/>
                    <a:pt x="139" y="246"/>
                  </a:cubicBezTo>
                  <a:cubicBezTo>
                    <a:pt x="139" y="224"/>
                    <a:pt x="139" y="224"/>
                    <a:pt x="139" y="224"/>
                  </a:cubicBezTo>
                  <a:cubicBezTo>
                    <a:pt x="181" y="224"/>
                    <a:pt x="181" y="224"/>
                    <a:pt x="181" y="224"/>
                  </a:cubicBezTo>
                  <a:lnTo>
                    <a:pt x="181" y="246"/>
                  </a:lnTo>
                  <a:close/>
                  <a:moveTo>
                    <a:pt x="299" y="246"/>
                  </a:moveTo>
                  <a:cubicBezTo>
                    <a:pt x="256" y="246"/>
                    <a:pt x="256" y="246"/>
                    <a:pt x="256" y="246"/>
                  </a:cubicBezTo>
                  <a:cubicBezTo>
                    <a:pt x="256" y="224"/>
                    <a:pt x="256" y="224"/>
                    <a:pt x="256" y="224"/>
                  </a:cubicBezTo>
                  <a:cubicBezTo>
                    <a:pt x="299" y="224"/>
                    <a:pt x="299" y="224"/>
                    <a:pt x="299" y="224"/>
                  </a:cubicBezTo>
                  <a:lnTo>
                    <a:pt x="299" y="246"/>
                  </a:lnTo>
                  <a:close/>
                </a:path>
              </a:pathLst>
            </a:custGeom>
            <a:solidFill>
              <a:schemeClr val="bg1"/>
            </a:solidFill>
            <a:ln>
              <a:solidFill>
                <a:srgbClr val="134C6E"/>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4" name="Group 43">
            <a:extLst>
              <a:ext uri="{FF2B5EF4-FFF2-40B4-BE49-F238E27FC236}">
                <a16:creationId xmlns:a16="http://schemas.microsoft.com/office/drawing/2014/main" id="{2F90FF5E-61B8-64CE-88EC-9A38791EBF65}"/>
              </a:ext>
            </a:extLst>
          </p:cNvPr>
          <p:cNvGrpSpPr>
            <a:grpSpLocks noChangeAspect="1"/>
          </p:cNvGrpSpPr>
          <p:nvPr/>
        </p:nvGrpSpPr>
        <p:grpSpPr>
          <a:xfrm>
            <a:off x="6628471" y="3268935"/>
            <a:ext cx="640080" cy="640080"/>
            <a:chOff x="4148286" y="2638014"/>
            <a:chExt cx="813816" cy="813816"/>
          </a:xfrm>
        </p:grpSpPr>
        <p:sp>
          <p:nvSpPr>
            <p:cNvPr id="47" name="Oval 46">
              <a:extLst>
                <a:ext uri="{FF2B5EF4-FFF2-40B4-BE49-F238E27FC236}">
                  <a16:creationId xmlns:a16="http://schemas.microsoft.com/office/drawing/2014/main" id="{5033016A-D847-28E1-90EE-8DFE4422F476}"/>
                </a:ext>
              </a:extLst>
            </p:cNvPr>
            <p:cNvSpPr/>
            <p:nvPr/>
          </p:nvSpPr>
          <p:spPr bwMode="auto">
            <a:xfrm>
              <a:off x="4148286" y="2638014"/>
              <a:ext cx="813816" cy="813816"/>
            </a:xfrm>
            <a:prstGeom prst="ellipse">
              <a:avLst/>
            </a:prstGeom>
            <a:solidFill>
              <a:srgbClr val="134C6E"/>
            </a:solidFill>
            <a:ln w="9525" cap="flat" cmpd="sng" algn="ctr">
              <a:solidFill>
                <a:srgbClr val="134C6E"/>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charset="0"/>
                <a:cs typeface="ＭＳ Ｐゴシック" charset="0"/>
              </a:endParaRPr>
            </a:p>
          </p:txBody>
        </p:sp>
        <p:pic>
          <p:nvPicPr>
            <p:cNvPr id="46" name="Graphic 45" descr="Internet outline">
              <a:extLst>
                <a:ext uri="{FF2B5EF4-FFF2-40B4-BE49-F238E27FC236}">
                  <a16:creationId xmlns:a16="http://schemas.microsoft.com/office/drawing/2014/main" id="{D5354704-1E6A-52E6-1142-4CD66B6B1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08673" y="2688818"/>
              <a:ext cx="685524" cy="685524"/>
            </a:xfrm>
            <a:prstGeom prst="rect">
              <a:avLst/>
            </a:prstGeom>
          </p:spPr>
        </p:pic>
      </p:grpSp>
      <p:grpSp>
        <p:nvGrpSpPr>
          <p:cNvPr id="61" name="Group 60">
            <a:extLst>
              <a:ext uri="{FF2B5EF4-FFF2-40B4-BE49-F238E27FC236}">
                <a16:creationId xmlns:a16="http://schemas.microsoft.com/office/drawing/2014/main" id="{FD39DC89-BC0A-00FE-2A81-7DE26012EAD3}"/>
              </a:ext>
            </a:extLst>
          </p:cNvPr>
          <p:cNvGrpSpPr/>
          <p:nvPr/>
        </p:nvGrpSpPr>
        <p:grpSpPr>
          <a:xfrm>
            <a:off x="6628471" y="4357290"/>
            <a:ext cx="640080" cy="640080"/>
            <a:chOff x="7913478" y="3701279"/>
            <a:chExt cx="640080" cy="640080"/>
          </a:xfrm>
        </p:grpSpPr>
        <p:sp>
          <p:nvSpPr>
            <p:cNvPr id="56" name="Oval 55">
              <a:extLst>
                <a:ext uri="{FF2B5EF4-FFF2-40B4-BE49-F238E27FC236}">
                  <a16:creationId xmlns:a16="http://schemas.microsoft.com/office/drawing/2014/main" id="{A39F7C6A-D861-C3C6-A569-918084DBA0B2}"/>
                </a:ext>
              </a:extLst>
            </p:cNvPr>
            <p:cNvSpPr/>
            <p:nvPr/>
          </p:nvSpPr>
          <p:spPr bwMode="auto">
            <a:xfrm>
              <a:off x="7913478" y="3701279"/>
              <a:ext cx="640080" cy="640080"/>
            </a:xfrm>
            <a:prstGeom prst="ellipse">
              <a:avLst/>
            </a:prstGeom>
            <a:solidFill>
              <a:srgbClr val="134C6E"/>
            </a:solidFill>
            <a:ln w="9525" cap="flat" cmpd="sng" algn="ctr">
              <a:solidFill>
                <a:srgbClr val="134C6E"/>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charset="0"/>
                <a:cs typeface="ＭＳ Ｐゴシック" charset="0"/>
              </a:endParaRPr>
            </a:p>
          </p:txBody>
        </p:sp>
        <p:pic>
          <p:nvPicPr>
            <p:cNvPr id="50" name="Graphic 49">
              <a:extLst>
                <a:ext uri="{FF2B5EF4-FFF2-40B4-BE49-F238E27FC236}">
                  <a16:creationId xmlns:a16="http://schemas.microsoft.com/office/drawing/2014/main" id="{BF01F0EE-EB9F-F2CA-E947-1ABFC1746F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011544" y="3751949"/>
              <a:ext cx="457200" cy="457200"/>
            </a:xfrm>
            <a:prstGeom prst="rect">
              <a:avLst/>
            </a:prstGeom>
          </p:spPr>
        </p:pic>
      </p:grpSp>
      <p:grpSp>
        <p:nvGrpSpPr>
          <p:cNvPr id="62" name="Group 61">
            <a:extLst>
              <a:ext uri="{FF2B5EF4-FFF2-40B4-BE49-F238E27FC236}">
                <a16:creationId xmlns:a16="http://schemas.microsoft.com/office/drawing/2014/main" id="{2C596360-6483-388E-9DCE-62B344E2D042}"/>
              </a:ext>
            </a:extLst>
          </p:cNvPr>
          <p:cNvGrpSpPr/>
          <p:nvPr/>
        </p:nvGrpSpPr>
        <p:grpSpPr>
          <a:xfrm>
            <a:off x="6628471" y="5445646"/>
            <a:ext cx="640080" cy="640080"/>
            <a:chOff x="7415434" y="4803204"/>
            <a:chExt cx="640080" cy="640080"/>
          </a:xfrm>
        </p:grpSpPr>
        <p:sp>
          <p:nvSpPr>
            <p:cNvPr id="59" name="Oval 58">
              <a:extLst>
                <a:ext uri="{FF2B5EF4-FFF2-40B4-BE49-F238E27FC236}">
                  <a16:creationId xmlns:a16="http://schemas.microsoft.com/office/drawing/2014/main" id="{B6C38C0C-424E-AACE-7101-696547051703}"/>
                </a:ext>
              </a:extLst>
            </p:cNvPr>
            <p:cNvSpPr/>
            <p:nvPr/>
          </p:nvSpPr>
          <p:spPr bwMode="auto">
            <a:xfrm>
              <a:off x="7415434" y="4803204"/>
              <a:ext cx="640080" cy="640080"/>
            </a:xfrm>
            <a:prstGeom prst="ellipse">
              <a:avLst/>
            </a:prstGeom>
            <a:solidFill>
              <a:srgbClr val="134C6E"/>
            </a:solidFill>
            <a:ln w="9525" cap="flat" cmpd="sng" algn="ctr">
              <a:solidFill>
                <a:srgbClr val="134C6E"/>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ea typeface="ＭＳ Ｐゴシック" charset="0"/>
                <a:cs typeface="ＭＳ Ｐゴシック" charset="0"/>
              </a:endParaRPr>
            </a:p>
          </p:txBody>
        </p:sp>
        <p:pic>
          <p:nvPicPr>
            <p:cNvPr id="52" name="Graphic 51">
              <a:extLst>
                <a:ext uri="{FF2B5EF4-FFF2-40B4-BE49-F238E27FC236}">
                  <a16:creationId xmlns:a16="http://schemas.microsoft.com/office/drawing/2014/main" id="{0F4145ED-2448-4B32-3F42-B28BB8E4EC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501407" y="4894644"/>
              <a:ext cx="457200" cy="457200"/>
            </a:xfrm>
            <a:prstGeom prst="rect">
              <a:avLst/>
            </a:prstGeom>
          </p:spPr>
        </p:pic>
      </p:grpSp>
      <p:sp>
        <p:nvSpPr>
          <p:cNvPr id="5" name="TextBox 4">
            <a:extLst>
              <a:ext uri="{FF2B5EF4-FFF2-40B4-BE49-F238E27FC236}">
                <a16:creationId xmlns:a16="http://schemas.microsoft.com/office/drawing/2014/main" id="{B8B5B6D1-4671-232B-F878-1265167A6715}"/>
              </a:ext>
            </a:extLst>
          </p:cNvPr>
          <p:cNvSpPr txBox="1"/>
          <p:nvPr/>
        </p:nvSpPr>
        <p:spPr>
          <a:xfrm>
            <a:off x="518160" y="1647099"/>
            <a:ext cx="5379849" cy="307777"/>
          </a:xfrm>
          <a:prstGeom prst="rect">
            <a:avLst/>
          </a:prstGeom>
          <a:solidFill>
            <a:srgbClr val="134C6E"/>
          </a:solid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Pct val="100000"/>
              <a:buFontTx/>
              <a:buNone/>
              <a:tabLst/>
              <a:defRPr/>
            </a:pPr>
            <a:r>
              <a:rPr lang="en-US" sz="1400" b="1">
                <a:solidFill>
                  <a:schemeClr val="lt1"/>
                </a:solidFill>
                <a:latin typeface="+mj-lt"/>
              </a:rPr>
              <a:t>New Mexico’s Current State</a:t>
            </a:r>
            <a:endParaRPr kumimoji="0" lang="en-US" sz="1400" b="1" i="0" u="none" strike="noStrike" kern="0" cap="none" spc="300" normalizeH="0" baseline="0" noProof="0">
              <a:ln>
                <a:noFill/>
              </a:ln>
              <a:solidFill>
                <a:srgbClr val="FFFFFF"/>
              </a:solidFill>
              <a:effectLst/>
              <a:uLnTx/>
              <a:uFillTx/>
              <a:latin typeface="+mj-lt"/>
              <a:ea typeface="Open Sans" panose="020B0606030504020204" pitchFamily="34" charset="0"/>
              <a:cs typeface="Open Sans" panose="020B0606030504020204" pitchFamily="34" charset="0"/>
            </a:endParaRPr>
          </a:p>
        </p:txBody>
      </p:sp>
      <p:sp>
        <p:nvSpPr>
          <p:cNvPr id="7" name="Isosceles Triangle 6">
            <a:extLst>
              <a:ext uri="{FF2B5EF4-FFF2-40B4-BE49-F238E27FC236}">
                <a16:creationId xmlns:a16="http://schemas.microsoft.com/office/drawing/2014/main" id="{D6D5C5B6-6A99-0ACF-1025-CB76FE670762}"/>
              </a:ext>
            </a:extLst>
          </p:cNvPr>
          <p:cNvSpPr/>
          <p:nvPr/>
        </p:nvSpPr>
        <p:spPr>
          <a:xfrm rot="5400000">
            <a:off x="4068512" y="3942734"/>
            <a:ext cx="4067166" cy="321084"/>
          </a:xfrm>
          <a:prstGeom prst="triangle">
            <a:avLst>
              <a:gd name="adj" fmla="val 46908"/>
            </a:avLst>
          </a:prstGeom>
          <a:solidFill>
            <a:srgbClr val="E5E5E5"/>
          </a:solidFill>
          <a:ln>
            <a:solidFill>
              <a:srgbClr val="E5E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F4B79EC-C602-2D80-E53F-07CD5415DE9A}"/>
              </a:ext>
            </a:extLst>
          </p:cNvPr>
          <p:cNvGrpSpPr/>
          <p:nvPr/>
        </p:nvGrpSpPr>
        <p:grpSpPr>
          <a:xfrm>
            <a:off x="647828" y="2180579"/>
            <a:ext cx="4360239" cy="638202"/>
            <a:chOff x="647828" y="2180579"/>
            <a:chExt cx="4360239" cy="638202"/>
          </a:xfrm>
        </p:grpSpPr>
        <p:sp>
          <p:nvSpPr>
            <p:cNvPr id="11" name="Rectangle 10">
              <a:extLst>
                <a:ext uri="{FF2B5EF4-FFF2-40B4-BE49-F238E27FC236}">
                  <a16:creationId xmlns:a16="http://schemas.microsoft.com/office/drawing/2014/main" id="{0879036C-859F-6B0F-D2C0-A85DF41F479C}"/>
                </a:ext>
              </a:extLst>
            </p:cNvPr>
            <p:cNvSpPr/>
            <p:nvPr/>
          </p:nvSpPr>
          <p:spPr>
            <a:xfrm>
              <a:off x="1378570" y="2377468"/>
              <a:ext cx="3629497" cy="338554"/>
            </a:xfrm>
            <a:prstGeom prst="rect">
              <a:avLst/>
            </a:prstGeom>
            <a:solidFill>
              <a:schemeClr val="bg1"/>
            </a:solidFill>
            <a:ln w="57150">
              <a:noFill/>
            </a:ln>
          </p:spPr>
          <p:txBody>
            <a:bodyPr wrap="square" rtlCol="0">
              <a:spAutoFit/>
            </a:bodyPr>
            <a:lstStyle/>
            <a:p>
              <a:pPr marL="0" lvl="2"/>
              <a:r>
                <a:rPr lang="en-US" sz="1600"/>
                <a:t>Lack of job categorization</a:t>
              </a:r>
            </a:p>
          </p:txBody>
        </p:sp>
        <p:sp>
          <p:nvSpPr>
            <p:cNvPr id="17" name="Freeform 983">
              <a:extLst>
                <a:ext uri="{FF2B5EF4-FFF2-40B4-BE49-F238E27FC236}">
                  <a16:creationId xmlns:a16="http://schemas.microsoft.com/office/drawing/2014/main" id="{06ED435E-0ACC-7740-5AB3-025F6CAC2CB7}"/>
                </a:ext>
              </a:extLst>
            </p:cNvPr>
            <p:cNvSpPr>
              <a:spLocks noChangeAspect="1" noEditPoints="1"/>
            </p:cNvSpPr>
            <p:nvPr/>
          </p:nvSpPr>
          <p:spPr bwMode="auto">
            <a:xfrm>
              <a:off x="647828" y="2180579"/>
              <a:ext cx="640080" cy="638202"/>
            </a:xfrm>
            <a:custGeom>
              <a:avLst/>
              <a:gdLst>
                <a:gd name="T0" fmla="*/ 0 w 512"/>
                <a:gd name="T1" fmla="*/ 256 h 512"/>
                <a:gd name="T2" fmla="*/ 512 w 512"/>
                <a:gd name="T3" fmla="*/ 256 h 512"/>
                <a:gd name="T4" fmla="*/ 352 w 512"/>
                <a:gd name="T5" fmla="*/ 192 h 512"/>
                <a:gd name="T6" fmla="*/ 275 w 512"/>
                <a:gd name="T7" fmla="*/ 251 h 512"/>
                <a:gd name="T8" fmla="*/ 275 w 512"/>
                <a:gd name="T9" fmla="*/ 262 h 512"/>
                <a:gd name="T10" fmla="*/ 352 w 512"/>
                <a:gd name="T11" fmla="*/ 320 h 512"/>
                <a:gd name="T12" fmla="*/ 355 w 512"/>
                <a:gd name="T13" fmla="*/ 296 h 512"/>
                <a:gd name="T14" fmla="*/ 370 w 512"/>
                <a:gd name="T15" fmla="*/ 281 h 512"/>
                <a:gd name="T16" fmla="*/ 415 w 512"/>
                <a:gd name="T17" fmla="*/ 327 h 512"/>
                <a:gd name="T18" fmla="*/ 413 w 512"/>
                <a:gd name="T19" fmla="*/ 339 h 512"/>
                <a:gd name="T20" fmla="*/ 363 w 512"/>
                <a:gd name="T21" fmla="*/ 384 h 512"/>
                <a:gd name="T22" fmla="*/ 355 w 512"/>
                <a:gd name="T23" fmla="*/ 366 h 512"/>
                <a:gd name="T24" fmla="*/ 352 w 512"/>
                <a:gd name="T25" fmla="*/ 342 h 512"/>
                <a:gd name="T26" fmla="*/ 259 w 512"/>
                <a:gd name="T27" fmla="*/ 276 h 512"/>
                <a:gd name="T28" fmla="*/ 253 w 512"/>
                <a:gd name="T29" fmla="*/ 276 h 512"/>
                <a:gd name="T30" fmla="*/ 160 w 512"/>
                <a:gd name="T31" fmla="*/ 342 h 512"/>
                <a:gd name="T32" fmla="*/ 96 w 512"/>
                <a:gd name="T33" fmla="*/ 331 h 512"/>
                <a:gd name="T34" fmla="*/ 160 w 512"/>
                <a:gd name="T35" fmla="*/ 320 h 512"/>
                <a:gd name="T36" fmla="*/ 237 w 512"/>
                <a:gd name="T37" fmla="*/ 261 h 512"/>
                <a:gd name="T38" fmla="*/ 237 w 512"/>
                <a:gd name="T39" fmla="*/ 251 h 512"/>
                <a:gd name="T40" fmla="*/ 160 w 512"/>
                <a:gd name="T41" fmla="*/ 192 h 512"/>
                <a:gd name="T42" fmla="*/ 96 w 512"/>
                <a:gd name="T43" fmla="*/ 182 h 512"/>
                <a:gd name="T44" fmla="*/ 160 w 512"/>
                <a:gd name="T45" fmla="*/ 171 h 512"/>
                <a:gd name="T46" fmla="*/ 253 w 512"/>
                <a:gd name="T47" fmla="*/ 237 h 512"/>
                <a:gd name="T48" fmla="*/ 259 w 512"/>
                <a:gd name="T49" fmla="*/ 237 h 512"/>
                <a:gd name="T50" fmla="*/ 352 w 512"/>
                <a:gd name="T51" fmla="*/ 171 h 512"/>
                <a:gd name="T52" fmla="*/ 355 w 512"/>
                <a:gd name="T53" fmla="*/ 147 h 512"/>
                <a:gd name="T54" fmla="*/ 370 w 512"/>
                <a:gd name="T55" fmla="*/ 131 h 512"/>
                <a:gd name="T56" fmla="*/ 415 w 512"/>
                <a:gd name="T57" fmla="*/ 178 h 512"/>
                <a:gd name="T58" fmla="*/ 413 w 512"/>
                <a:gd name="T59" fmla="*/ 189 h 512"/>
                <a:gd name="T60" fmla="*/ 363 w 512"/>
                <a:gd name="T61" fmla="*/ 235 h 512"/>
                <a:gd name="T62" fmla="*/ 355 w 512"/>
                <a:gd name="T63" fmla="*/ 217 h 512"/>
                <a:gd name="T64" fmla="*/ 352 w 512"/>
                <a:gd name="T65" fmla="*/ 19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2" h="512">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moveTo>
                    <a:pt x="352" y="192"/>
                  </a:moveTo>
                  <a:cubicBezTo>
                    <a:pt x="321" y="192"/>
                    <a:pt x="303" y="216"/>
                    <a:pt x="287" y="237"/>
                  </a:cubicBezTo>
                  <a:cubicBezTo>
                    <a:pt x="282" y="242"/>
                    <a:pt x="278" y="247"/>
                    <a:pt x="275" y="251"/>
                  </a:cubicBezTo>
                  <a:cubicBezTo>
                    <a:pt x="270" y="256"/>
                    <a:pt x="270" y="256"/>
                    <a:pt x="270" y="256"/>
                  </a:cubicBezTo>
                  <a:cubicBezTo>
                    <a:pt x="275" y="262"/>
                    <a:pt x="275" y="262"/>
                    <a:pt x="275" y="262"/>
                  </a:cubicBezTo>
                  <a:cubicBezTo>
                    <a:pt x="278" y="266"/>
                    <a:pt x="282" y="271"/>
                    <a:pt x="287" y="276"/>
                  </a:cubicBezTo>
                  <a:cubicBezTo>
                    <a:pt x="303" y="297"/>
                    <a:pt x="321" y="320"/>
                    <a:pt x="352" y="320"/>
                  </a:cubicBezTo>
                  <a:cubicBezTo>
                    <a:pt x="380" y="320"/>
                    <a:pt x="380" y="320"/>
                    <a:pt x="380" y="320"/>
                  </a:cubicBezTo>
                  <a:cubicBezTo>
                    <a:pt x="355" y="296"/>
                    <a:pt x="355" y="296"/>
                    <a:pt x="355" y="296"/>
                  </a:cubicBezTo>
                  <a:cubicBezTo>
                    <a:pt x="351" y="292"/>
                    <a:pt x="351" y="285"/>
                    <a:pt x="355" y="281"/>
                  </a:cubicBezTo>
                  <a:cubicBezTo>
                    <a:pt x="359" y="277"/>
                    <a:pt x="366" y="277"/>
                    <a:pt x="370" y="281"/>
                  </a:cubicBezTo>
                  <a:cubicBezTo>
                    <a:pt x="413" y="323"/>
                    <a:pt x="413" y="323"/>
                    <a:pt x="413" y="323"/>
                  </a:cubicBezTo>
                  <a:cubicBezTo>
                    <a:pt x="414" y="324"/>
                    <a:pt x="415" y="326"/>
                    <a:pt x="415" y="327"/>
                  </a:cubicBezTo>
                  <a:cubicBezTo>
                    <a:pt x="416" y="330"/>
                    <a:pt x="416" y="332"/>
                    <a:pt x="415" y="335"/>
                  </a:cubicBezTo>
                  <a:cubicBezTo>
                    <a:pt x="415" y="336"/>
                    <a:pt x="414" y="338"/>
                    <a:pt x="413" y="339"/>
                  </a:cubicBezTo>
                  <a:cubicBezTo>
                    <a:pt x="370" y="381"/>
                    <a:pt x="370" y="381"/>
                    <a:pt x="370" y="381"/>
                  </a:cubicBezTo>
                  <a:cubicBezTo>
                    <a:pt x="368" y="383"/>
                    <a:pt x="365" y="384"/>
                    <a:pt x="363" y="384"/>
                  </a:cubicBezTo>
                  <a:cubicBezTo>
                    <a:pt x="360" y="384"/>
                    <a:pt x="357" y="383"/>
                    <a:pt x="355" y="381"/>
                  </a:cubicBezTo>
                  <a:cubicBezTo>
                    <a:pt x="351" y="377"/>
                    <a:pt x="351" y="370"/>
                    <a:pt x="355" y="366"/>
                  </a:cubicBezTo>
                  <a:cubicBezTo>
                    <a:pt x="380" y="342"/>
                    <a:pt x="380" y="342"/>
                    <a:pt x="380" y="342"/>
                  </a:cubicBezTo>
                  <a:cubicBezTo>
                    <a:pt x="352" y="342"/>
                    <a:pt x="352" y="342"/>
                    <a:pt x="352" y="342"/>
                  </a:cubicBezTo>
                  <a:cubicBezTo>
                    <a:pt x="311" y="342"/>
                    <a:pt x="287" y="311"/>
                    <a:pt x="270" y="289"/>
                  </a:cubicBezTo>
                  <a:cubicBezTo>
                    <a:pt x="266" y="284"/>
                    <a:pt x="262" y="280"/>
                    <a:pt x="259" y="276"/>
                  </a:cubicBezTo>
                  <a:cubicBezTo>
                    <a:pt x="256" y="273"/>
                    <a:pt x="256" y="273"/>
                    <a:pt x="256" y="273"/>
                  </a:cubicBezTo>
                  <a:cubicBezTo>
                    <a:pt x="253" y="276"/>
                    <a:pt x="253" y="276"/>
                    <a:pt x="253" y="276"/>
                  </a:cubicBezTo>
                  <a:cubicBezTo>
                    <a:pt x="250" y="280"/>
                    <a:pt x="246" y="284"/>
                    <a:pt x="242" y="289"/>
                  </a:cubicBezTo>
                  <a:cubicBezTo>
                    <a:pt x="225" y="311"/>
                    <a:pt x="201" y="342"/>
                    <a:pt x="160" y="342"/>
                  </a:cubicBezTo>
                  <a:cubicBezTo>
                    <a:pt x="107" y="342"/>
                    <a:pt x="107" y="342"/>
                    <a:pt x="107" y="342"/>
                  </a:cubicBezTo>
                  <a:cubicBezTo>
                    <a:pt x="101" y="342"/>
                    <a:pt x="96" y="337"/>
                    <a:pt x="96" y="331"/>
                  </a:cubicBezTo>
                  <a:cubicBezTo>
                    <a:pt x="96" y="325"/>
                    <a:pt x="101" y="320"/>
                    <a:pt x="107" y="320"/>
                  </a:cubicBezTo>
                  <a:cubicBezTo>
                    <a:pt x="160" y="320"/>
                    <a:pt x="160" y="320"/>
                    <a:pt x="160" y="320"/>
                  </a:cubicBezTo>
                  <a:cubicBezTo>
                    <a:pt x="191" y="320"/>
                    <a:pt x="209" y="297"/>
                    <a:pt x="225" y="276"/>
                  </a:cubicBezTo>
                  <a:cubicBezTo>
                    <a:pt x="230" y="271"/>
                    <a:pt x="234" y="266"/>
                    <a:pt x="237" y="261"/>
                  </a:cubicBezTo>
                  <a:cubicBezTo>
                    <a:pt x="242" y="256"/>
                    <a:pt x="242" y="256"/>
                    <a:pt x="242" y="256"/>
                  </a:cubicBezTo>
                  <a:cubicBezTo>
                    <a:pt x="237" y="251"/>
                    <a:pt x="237" y="251"/>
                    <a:pt x="237" y="251"/>
                  </a:cubicBezTo>
                  <a:cubicBezTo>
                    <a:pt x="234" y="247"/>
                    <a:pt x="230" y="242"/>
                    <a:pt x="225" y="237"/>
                  </a:cubicBezTo>
                  <a:cubicBezTo>
                    <a:pt x="209" y="216"/>
                    <a:pt x="191" y="192"/>
                    <a:pt x="160" y="192"/>
                  </a:cubicBezTo>
                  <a:cubicBezTo>
                    <a:pt x="107" y="192"/>
                    <a:pt x="107" y="192"/>
                    <a:pt x="107" y="192"/>
                  </a:cubicBezTo>
                  <a:cubicBezTo>
                    <a:pt x="101" y="192"/>
                    <a:pt x="96" y="188"/>
                    <a:pt x="96" y="182"/>
                  </a:cubicBezTo>
                  <a:cubicBezTo>
                    <a:pt x="96" y="176"/>
                    <a:pt x="101" y="171"/>
                    <a:pt x="107" y="171"/>
                  </a:cubicBezTo>
                  <a:cubicBezTo>
                    <a:pt x="160" y="171"/>
                    <a:pt x="160" y="171"/>
                    <a:pt x="160" y="171"/>
                  </a:cubicBezTo>
                  <a:cubicBezTo>
                    <a:pt x="201" y="171"/>
                    <a:pt x="225" y="201"/>
                    <a:pt x="242" y="223"/>
                  </a:cubicBezTo>
                  <a:cubicBezTo>
                    <a:pt x="246" y="228"/>
                    <a:pt x="250" y="233"/>
                    <a:pt x="253" y="237"/>
                  </a:cubicBezTo>
                  <a:cubicBezTo>
                    <a:pt x="256" y="240"/>
                    <a:pt x="256" y="240"/>
                    <a:pt x="256" y="240"/>
                  </a:cubicBezTo>
                  <a:cubicBezTo>
                    <a:pt x="259" y="237"/>
                    <a:pt x="259" y="237"/>
                    <a:pt x="259" y="237"/>
                  </a:cubicBezTo>
                  <a:cubicBezTo>
                    <a:pt x="262" y="233"/>
                    <a:pt x="266" y="228"/>
                    <a:pt x="270" y="223"/>
                  </a:cubicBezTo>
                  <a:cubicBezTo>
                    <a:pt x="287" y="201"/>
                    <a:pt x="311" y="171"/>
                    <a:pt x="352" y="171"/>
                  </a:cubicBezTo>
                  <a:cubicBezTo>
                    <a:pt x="380" y="171"/>
                    <a:pt x="380" y="171"/>
                    <a:pt x="380" y="171"/>
                  </a:cubicBezTo>
                  <a:cubicBezTo>
                    <a:pt x="355" y="147"/>
                    <a:pt x="355" y="147"/>
                    <a:pt x="355" y="147"/>
                  </a:cubicBezTo>
                  <a:cubicBezTo>
                    <a:pt x="351" y="142"/>
                    <a:pt x="351" y="136"/>
                    <a:pt x="355" y="131"/>
                  </a:cubicBezTo>
                  <a:cubicBezTo>
                    <a:pt x="359" y="127"/>
                    <a:pt x="366" y="127"/>
                    <a:pt x="370" y="131"/>
                  </a:cubicBezTo>
                  <a:cubicBezTo>
                    <a:pt x="413" y="174"/>
                    <a:pt x="413" y="174"/>
                    <a:pt x="413" y="174"/>
                  </a:cubicBezTo>
                  <a:cubicBezTo>
                    <a:pt x="414" y="175"/>
                    <a:pt x="415" y="176"/>
                    <a:pt x="415" y="178"/>
                  </a:cubicBezTo>
                  <a:cubicBezTo>
                    <a:pt x="416" y="180"/>
                    <a:pt x="416" y="183"/>
                    <a:pt x="415" y="186"/>
                  </a:cubicBezTo>
                  <a:cubicBezTo>
                    <a:pt x="415" y="187"/>
                    <a:pt x="414" y="188"/>
                    <a:pt x="413" y="189"/>
                  </a:cubicBezTo>
                  <a:cubicBezTo>
                    <a:pt x="370" y="232"/>
                    <a:pt x="370" y="232"/>
                    <a:pt x="370" y="232"/>
                  </a:cubicBezTo>
                  <a:cubicBezTo>
                    <a:pt x="368" y="234"/>
                    <a:pt x="365" y="235"/>
                    <a:pt x="363" y="235"/>
                  </a:cubicBezTo>
                  <a:cubicBezTo>
                    <a:pt x="360" y="235"/>
                    <a:pt x="357" y="234"/>
                    <a:pt x="355" y="232"/>
                  </a:cubicBezTo>
                  <a:cubicBezTo>
                    <a:pt x="351" y="228"/>
                    <a:pt x="351" y="221"/>
                    <a:pt x="355" y="217"/>
                  </a:cubicBezTo>
                  <a:cubicBezTo>
                    <a:pt x="380" y="192"/>
                    <a:pt x="380" y="192"/>
                    <a:pt x="380" y="192"/>
                  </a:cubicBezTo>
                  <a:lnTo>
                    <a:pt x="352" y="192"/>
                  </a:lnTo>
                  <a:close/>
                </a:path>
              </a:pathLst>
            </a:custGeom>
            <a:solidFill>
              <a:srgbClr val="134C6E"/>
            </a:solidFill>
            <a:ln w="9525" cap="flat" cmpd="sng" algn="ctr">
              <a:solidFill>
                <a:srgbClr val="134C6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GB" sz="2400" kern="0">
                <a:solidFill>
                  <a:srgbClr val="000000"/>
                </a:solidFill>
                <a:ea typeface="ＭＳ Ｐゴシック" charset="0"/>
              </a:endParaRPr>
            </a:p>
          </p:txBody>
        </p:sp>
      </p:grpSp>
      <p:grpSp>
        <p:nvGrpSpPr>
          <p:cNvPr id="40" name="Group 39">
            <a:extLst>
              <a:ext uri="{FF2B5EF4-FFF2-40B4-BE49-F238E27FC236}">
                <a16:creationId xmlns:a16="http://schemas.microsoft.com/office/drawing/2014/main" id="{76A4C5C7-3E6D-931D-A716-0C4EB1CA6A13}"/>
              </a:ext>
            </a:extLst>
          </p:cNvPr>
          <p:cNvGrpSpPr/>
          <p:nvPr/>
        </p:nvGrpSpPr>
        <p:grpSpPr>
          <a:xfrm>
            <a:off x="647827" y="3249264"/>
            <a:ext cx="4419161" cy="641962"/>
            <a:chOff x="647828" y="3394641"/>
            <a:chExt cx="4419161" cy="641962"/>
          </a:xfrm>
        </p:grpSpPr>
        <p:sp>
          <p:nvSpPr>
            <p:cNvPr id="19" name="Freeform 477">
              <a:extLst>
                <a:ext uri="{FF2B5EF4-FFF2-40B4-BE49-F238E27FC236}">
                  <a16:creationId xmlns:a16="http://schemas.microsoft.com/office/drawing/2014/main" id="{4A9E0E87-A52D-21BC-85FF-7949B3A313C4}"/>
                </a:ext>
              </a:extLst>
            </p:cNvPr>
            <p:cNvSpPr>
              <a:spLocks noChangeAspect="1" noEditPoints="1"/>
            </p:cNvSpPr>
            <p:nvPr/>
          </p:nvSpPr>
          <p:spPr bwMode="auto">
            <a:xfrm>
              <a:off x="647828" y="3394641"/>
              <a:ext cx="640080" cy="641962"/>
            </a:xfrm>
            <a:custGeom>
              <a:avLst/>
              <a:gdLst>
                <a:gd name="T0" fmla="*/ 202 w 512"/>
                <a:gd name="T1" fmla="*/ 170 h 512"/>
                <a:gd name="T2" fmla="*/ 309 w 512"/>
                <a:gd name="T3" fmla="*/ 170 h 512"/>
                <a:gd name="T4" fmla="*/ 309 w 512"/>
                <a:gd name="T5" fmla="*/ 213 h 512"/>
                <a:gd name="T6" fmla="*/ 202 w 512"/>
                <a:gd name="T7" fmla="*/ 213 h 512"/>
                <a:gd name="T8" fmla="*/ 202 w 512"/>
                <a:gd name="T9" fmla="*/ 170 h 512"/>
                <a:gd name="T10" fmla="*/ 202 w 512"/>
                <a:gd name="T11" fmla="*/ 341 h 512"/>
                <a:gd name="T12" fmla="*/ 309 w 512"/>
                <a:gd name="T13" fmla="*/ 341 h 512"/>
                <a:gd name="T14" fmla="*/ 309 w 512"/>
                <a:gd name="T15" fmla="*/ 298 h 512"/>
                <a:gd name="T16" fmla="*/ 202 w 512"/>
                <a:gd name="T17" fmla="*/ 298 h 512"/>
                <a:gd name="T18" fmla="*/ 202 w 512"/>
                <a:gd name="T19" fmla="*/ 341 h 512"/>
                <a:gd name="T20" fmla="*/ 202 w 512"/>
                <a:gd name="T21" fmla="*/ 277 h 512"/>
                <a:gd name="T22" fmla="*/ 309 w 512"/>
                <a:gd name="T23" fmla="*/ 277 h 512"/>
                <a:gd name="T24" fmla="*/ 309 w 512"/>
                <a:gd name="T25" fmla="*/ 234 h 512"/>
                <a:gd name="T26" fmla="*/ 202 w 512"/>
                <a:gd name="T27" fmla="*/ 234 h 512"/>
                <a:gd name="T28" fmla="*/ 202 w 512"/>
                <a:gd name="T29" fmla="*/ 277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330 w 512"/>
                <a:gd name="T41" fmla="*/ 106 h 512"/>
                <a:gd name="T42" fmla="*/ 320 w 512"/>
                <a:gd name="T43" fmla="*/ 96 h 512"/>
                <a:gd name="T44" fmla="*/ 309 w 512"/>
                <a:gd name="T45" fmla="*/ 106 h 512"/>
                <a:gd name="T46" fmla="*/ 309 w 512"/>
                <a:gd name="T47" fmla="*/ 149 h 512"/>
                <a:gd name="T48" fmla="*/ 202 w 512"/>
                <a:gd name="T49" fmla="*/ 149 h 512"/>
                <a:gd name="T50" fmla="*/ 202 w 512"/>
                <a:gd name="T51" fmla="*/ 106 h 512"/>
                <a:gd name="T52" fmla="*/ 192 w 512"/>
                <a:gd name="T53" fmla="*/ 96 h 512"/>
                <a:gd name="T54" fmla="*/ 181 w 512"/>
                <a:gd name="T55" fmla="*/ 106 h 512"/>
                <a:gd name="T56" fmla="*/ 181 w 512"/>
                <a:gd name="T57" fmla="*/ 405 h 512"/>
                <a:gd name="T58" fmla="*/ 192 w 512"/>
                <a:gd name="T59" fmla="*/ 416 h 512"/>
                <a:gd name="T60" fmla="*/ 202 w 512"/>
                <a:gd name="T61" fmla="*/ 405 h 512"/>
                <a:gd name="T62" fmla="*/ 202 w 512"/>
                <a:gd name="T63" fmla="*/ 362 h 512"/>
                <a:gd name="T64" fmla="*/ 309 w 512"/>
                <a:gd name="T65" fmla="*/ 362 h 512"/>
                <a:gd name="T66" fmla="*/ 309 w 512"/>
                <a:gd name="T67" fmla="*/ 405 h 512"/>
                <a:gd name="T68" fmla="*/ 320 w 512"/>
                <a:gd name="T69" fmla="*/ 416 h 512"/>
                <a:gd name="T70" fmla="*/ 330 w 512"/>
                <a:gd name="T71" fmla="*/ 405 h 512"/>
                <a:gd name="T72" fmla="*/ 330 w 512"/>
                <a:gd name="T73" fmla="*/ 10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02" y="170"/>
                  </a:moveTo>
                  <a:cubicBezTo>
                    <a:pt x="309" y="170"/>
                    <a:pt x="309" y="170"/>
                    <a:pt x="309" y="170"/>
                  </a:cubicBezTo>
                  <a:cubicBezTo>
                    <a:pt x="309" y="213"/>
                    <a:pt x="309" y="213"/>
                    <a:pt x="309" y="213"/>
                  </a:cubicBezTo>
                  <a:cubicBezTo>
                    <a:pt x="202" y="213"/>
                    <a:pt x="202" y="213"/>
                    <a:pt x="202" y="213"/>
                  </a:cubicBezTo>
                  <a:lnTo>
                    <a:pt x="202" y="170"/>
                  </a:lnTo>
                  <a:close/>
                  <a:moveTo>
                    <a:pt x="202" y="341"/>
                  </a:moveTo>
                  <a:cubicBezTo>
                    <a:pt x="309" y="341"/>
                    <a:pt x="309" y="341"/>
                    <a:pt x="309" y="341"/>
                  </a:cubicBezTo>
                  <a:cubicBezTo>
                    <a:pt x="309" y="298"/>
                    <a:pt x="309" y="298"/>
                    <a:pt x="309" y="298"/>
                  </a:cubicBezTo>
                  <a:cubicBezTo>
                    <a:pt x="202" y="298"/>
                    <a:pt x="202" y="298"/>
                    <a:pt x="202" y="298"/>
                  </a:cubicBezTo>
                  <a:lnTo>
                    <a:pt x="202" y="341"/>
                  </a:lnTo>
                  <a:close/>
                  <a:moveTo>
                    <a:pt x="202" y="277"/>
                  </a:moveTo>
                  <a:cubicBezTo>
                    <a:pt x="309" y="277"/>
                    <a:pt x="309" y="277"/>
                    <a:pt x="309" y="277"/>
                  </a:cubicBezTo>
                  <a:cubicBezTo>
                    <a:pt x="309" y="234"/>
                    <a:pt x="309" y="234"/>
                    <a:pt x="309" y="234"/>
                  </a:cubicBezTo>
                  <a:cubicBezTo>
                    <a:pt x="202" y="234"/>
                    <a:pt x="202" y="234"/>
                    <a:pt x="202" y="234"/>
                  </a:cubicBezTo>
                  <a:lnTo>
                    <a:pt x="202" y="277"/>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30" y="106"/>
                  </a:moveTo>
                  <a:cubicBezTo>
                    <a:pt x="330" y="100"/>
                    <a:pt x="326" y="96"/>
                    <a:pt x="320" y="96"/>
                  </a:cubicBezTo>
                  <a:cubicBezTo>
                    <a:pt x="314" y="96"/>
                    <a:pt x="309" y="100"/>
                    <a:pt x="309" y="106"/>
                  </a:cubicBezTo>
                  <a:cubicBezTo>
                    <a:pt x="309" y="149"/>
                    <a:pt x="309" y="149"/>
                    <a:pt x="309" y="149"/>
                  </a:cubicBezTo>
                  <a:cubicBezTo>
                    <a:pt x="202" y="149"/>
                    <a:pt x="202" y="149"/>
                    <a:pt x="202" y="149"/>
                  </a:cubicBezTo>
                  <a:cubicBezTo>
                    <a:pt x="202" y="106"/>
                    <a:pt x="202" y="106"/>
                    <a:pt x="202" y="106"/>
                  </a:cubicBezTo>
                  <a:cubicBezTo>
                    <a:pt x="202" y="100"/>
                    <a:pt x="198" y="96"/>
                    <a:pt x="192" y="96"/>
                  </a:cubicBezTo>
                  <a:cubicBezTo>
                    <a:pt x="186" y="96"/>
                    <a:pt x="181" y="100"/>
                    <a:pt x="181" y="106"/>
                  </a:cubicBezTo>
                  <a:cubicBezTo>
                    <a:pt x="181" y="405"/>
                    <a:pt x="181" y="405"/>
                    <a:pt x="181" y="405"/>
                  </a:cubicBezTo>
                  <a:cubicBezTo>
                    <a:pt x="181" y="411"/>
                    <a:pt x="186" y="416"/>
                    <a:pt x="192" y="416"/>
                  </a:cubicBezTo>
                  <a:cubicBezTo>
                    <a:pt x="198" y="416"/>
                    <a:pt x="202" y="411"/>
                    <a:pt x="202" y="405"/>
                  </a:cubicBezTo>
                  <a:cubicBezTo>
                    <a:pt x="202" y="362"/>
                    <a:pt x="202" y="362"/>
                    <a:pt x="202" y="362"/>
                  </a:cubicBezTo>
                  <a:cubicBezTo>
                    <a:pt x="309" y="362"/>
                    <a:pt x="309" y="362"/>
                    <a:pt x="309" y="362"/>
                  </a:cubicBezTo>
                  <a:cubicBezTo>
                    <a:pt x="309" y="405"/>
                    <a:pt x="309" y="405"/>
                    <a:pt x="309" y="405"/>
                  </a:cubicBezTo>
                  <a:cubicBezTo>
                    <a:pt x="309" y="411"/>
                    <a:pt x="314" y="416"/>
                    <a:pt x="320" y="416"/>
                  </a:cubicBezTo>
                  <a:cubicBezTo>
                    <a:pt x="326" y="416"/>
                    <a:pt x="330" y="411"/>
                    <a:pt x="330" y="405"/>
                  </a:cubicBezTo>
                  <a:lnTo>
                    <a:pt x="330" y="106"/>
                  </a:lnTo>
                  <a:close/>
                </a:path>
              </a:pathLst>
            </a:custGeom>
            <a:solidFill>
              <a:srgbClr val="134C6E"/>
            </a:solidFill>
            <a:ln w="9525" cap="flat" cmpd="sng" algn="ctr">
              <a:solidFill>
                <a:srgbClr val="134C6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GB" sz="2400" kern="0">
                <a:solidFill>
                  <a:srgbClr val="000000"/>
                </a:solidFill>
                <a:ea typeface="ＭＳ Ｐゴシック" charset="0"/>
              </a:endParaRPr>
            </a:p>
          </p:txBody>
        </p:sp>
        <p:sp>
          <p:nvSpPr>
            <p:cNvPr id="23" name="Rectangle 22">
              <a:extLst>
                <a:ext uri="{FF2B5EF4-FFF2-40B4-BE49-F238E27FC236}">
                  <a16:creationId xmlns:a16="http://schemas.microsoft.com/office/drawing/2014/main" id="{38D550AB-2E48-24F2-EF00-70A74DB576A8}"/>
                </a:ext>
              </a:extLst>
            </p:cNvPr>
            <p:cNvSpPr/>
            <p:nvPr/>
          </p:nvSpPr>
          <p:spPr>
            <a:xfrm>
              <a:off x="1378570" y="3570461"/>
              <a:ext cx="3688419" cy="338554"/>
            </a:xfrm>
            <a:prstGeom prst="rect">
              <a:avLst/>
            </a:prstGeom>
            <a:solidFill>
              <a:schemeClr val="bg1"/>
            </a:solidFill>
            <a:ln w="57150">
              <a:noFill/>
            </a:ln>
          </p:spPr>
          <p:txBody>
            <a:bodyPr wrap="square" rtlCol="0">
              <a:spAutoFit/>
            </a:bodyPr>
            <a:lstStyle/>
            <a:p>
              <a:pPr marL="0" lvl="2"/>
              <a:r>
                <a:rPr lang="en-US" sz="1600"/>
                <a:t>No documented career tracks</a:t>
              </a:r>
            </a:p>
          </p:txBody>
        </p:sp>
      </p:grpSp>
      <p:grpSp>
        <p:nvGrpSpPr>
          <p:cNvPr id="38" name="Group 37">
            <a:extLst>
              <a:ext uri="{FF2B5EF4-FFF2-40B4-BE49-F238E27FC236}">
                <a16:creationId xmlns:a16="http://schemas.microsoft.com/office/drawing/2014/main" id="{966152F4-9DE0-A9FB-22FF-F92964FEBC5F}"/>
              </a:ext>
            </a:extLst>
          </p:cNvPr>
          <p:cNvGrpSpPr/>
          <p:nvPr/>
        </p:nvGrpSpPr>
        <p:grpSpPr>
          <a:xfrm>
            <a:off x="647827" y="4288989"/>
            <a:ext cx="4862724" cy="640080"/>
            <a:chOff x="647828" y="4483092"/>
            <a:chExt cx="4862724" cy="640080"/>
          </a:xfrm>
        </p:grpSpPr>
        <p:sp>
          <p:nvSpPr>
            <p:cNvPr id="26" name="Freeform 268">
              <a:extLst>
                <a:ext uri="{FF2B5EF4-FFF2-40B4-BE49-F238E27FC236}">
                  <a16:creationId xmlns:a16="http://schemas.microsoft.com/office/drawing/2014/main" id="{9C14B4E8-44D4-3F13-D45B-04B7D729540C}"/>
                </a:ext>
              </a:extLst>
            </p:cNvPr>
            <p:cNvSpPr>
              <a:spLocks noChangeAspect="1" noEditPoints="1"/>
            </p:cNvSpPr>
            <p:nvPr/>
          </p:nvSpPr>
          <p:spPr bwMode="auto">
            <a:xfrm>
              <a:off x="647828" y="4483092"/>
              <a:ext cx="640080" cy="64008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5 w 512"/>
                <a:gd name="T11" fmla="*/ 324 h 512"/>
                <a:gd name="T12" fmla="*/ 413 w 512"/>
                <a:gd name="T13" fmla="*/ 327 h 512"/>
                <a:gd name="T14" fmla="*/ 370 w 512"/>
                <a:gd name="T15" fmla="*/ 370 h 512"/>
                <a:gd name="T16" fmla="*/ 362 w 512"/>
                <a:gd name="T17" fmla="*/ 373 h 512"/>
                <a:gd name="T18" fmla="*/ 355 w 512"/>
                <a:gd name="T19" fmla="*/ 370 h 512"/>
                <a:gd name="T20" fmla="*/ 355 w 512"/>
                <a:gd name="T21" fmla="*/ 355 h 512"/>
                <a:gd name="T22" fmla="*/ 379 w 512"/>
                <a:gd name="T23" fmla="*/ 330 h 512"/>
                <a:gd name="T24" fmla="*/ 106 w 512"/>
                <a:gd name="T25" fmla="*/ 330 h 512"/>
                <a:gd name="T26" fmla="*/ 96 w 512"/>
                <a:gd name="T27" fmla="*/ 320 h 512"/>
                <a:gd name="T28" fmla="*/ 106 w 512"/>
                <a:gd name="T29" fmla="*/ 309 h 512"/>
                <a:gd name="T30" fmla="*/ 379 w 512"/>
                <a:gd name="T31" fmla="*/ 309 h 512"/>
                <a:gd name="T32" fmla="*/ 355 w 512"/>
                <a:gd name="T33" fmla="*/ 285 h 512"/>
                <a:gd name="T34" fmla="*/ 355 w 512"/>
                <a:gd name="T35" fmla="*/ 269 h 512"/>
                <a:gd name="T36" fmla="*/ 370 w 512"/>
                <a:gd name="T37" fmla="*/ 269 h 512"/>
                <a:gd name="T38" fmla="*/ 413 w 512"/>
                <a:gd name="T39" fmla="*/ 312 h 512"/>
                <a:gd name="T40" fmla="*/ 415 w 512"/>
                <a:gd name="T41" fmla="*/ 316 h 512"/>
                <a:gd name="T42" fmla="*/ 415 w 512"/>
                <a:gd name="T43" fmla="*/ 324 h 512"/>
                <a:gd name="T44" fmla="*/ 405 w 512"/>
                <a:gd name="T45" fmla="*/ 202 h 512"/>
                <a:gd name="T46" fmla="*/ 132 w 512"/>
                <a:gd name="T47" fmla="*/ 202 h 512"/>
                <a:gd name="T48" fmla="*/ 157 w 512"/>
                <a:gd name="T49" fmla="*/ 227 h 512"/>
                <a:gd name="T50" fmla="*/ 157 w 512"/>
                <a:gd name="T51" fmla="*/ 242 h 512"/>
                <a:gd name="T52" fmla="*/ 149 w 512"/>
                <a:gd name="T53" fmla="*/ 245 h 512"/>
                <a:gd name="T54" fmla="*/ 141 w 512"/>
                <a:gd name="T55" fmla="*/ 242 h 512"/>
                <a:gd name="T56" fmla="*/ 99 w 512"/>
                <a:gd name="T57" fmla="*/ 199 h 512"/>
                <a:gd name="T58" fmla="*/ 96 w 512"/>
                <a:gd name="T59" fmla="*/ 196 h 512"/>
                <a:gd name="T60" fmla="*/ 96 w 512"/>
                <a:gd name="T61" fmla="*/ 188 h 512"/>
                <a:gd name="T62" fmla="*/ 99 w 512"/>
                <a:gd name="T63" fmla="*/ 184 h 512"/>
                <a:gd name="T64" fmla="*/ 141 w 512"/>
                <a:gd name="T65" fmla="*/ 141 h 512"/>
                <a:gd name="T66" fmla="*/ 157 w 512"/>
                <a:gd name="T67" fmla="*/ 141 h 512"/>
                <a:gd name="T68" fmla="*/ 157 w 512"/>
                <a:gd name="T69" fmla="*/ 157 h 512"/>
                <a:gd name="T70" fmla="*/ 132 w 512"/>
                <a:gd name="T71" fmla="*/ 181 h 512"/>
                <a:gd name="T72" fmla="*/ 405 w 512"/>
                <a:gd name="T73" fmla="*/ 181 h 512"/>
                <a:gd name="T74" fmla="*/ 416 w 512"/>
                <a:gd name="T75" fmla="*/ 192 h 512"/>
                <a:gd name="T76" fmla="*/ 405 w 512"/>
                <a:gd name="T77"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324"/>
                  </a:moveTo>
                  <a:cubicBezTo>
                    <a:pt x="414" y="325"/>
                    <a:pt x="414" y="326"/>
                    <a:pt x="413" y="327"/>
                  </a:cubicBezTo>
                  <a:cubicBezTo>
                    <a:pt x="370" y="370"/>
                    <a:pt x="370" y="370"/>
                    <a:pt x="370" y="370"/>
                  </a:cubicBezTo>
                  <a:cubicBezTo>
                    <a:pt x="368" y="372"/>
                    <a:pt x="365" y="373"/>
                    <a:pt x="362" y="373"/>
                  </a:cubicBezTo>
                  <a:cubicBezTo>
                    <a:pt x="360" y="373"/>
                    <a:pt x="357" y="372"/>
                    <a:pt x="355" y="370"/>
                  </a:cubicBezTo>
                  <a:cubicBezTo>
                    <a:pt x="351" y="366"/>
                    <a:pt x="351" y="359"/>
                    <a:pt x="355" y="355"/>
                  </a:cubicBezTo>
                  <a:cubicBezTo>
                    <a:pt x="379" y="330"/>
                    <a:pt x="379" y="330"/>
                    <a:pt x="379" y="330"/>
                  </a:cubicBezTo>
                  <a:cubicBezTo>
                    <a:pt x="106" y="330"/>
                    <a:pt x="106" y="330"/>
                    <a:pt x="106" y="330"/>
                  </a:cubicBezTo>
                  <a:cubicBezTo>
                    <a:pt x="100" y="330"/>
                    <a:pt x="96" y="326"/>
                    <a:pt x="96" y="320"/>
                  </a:cubicBezTo>
                  <a:cubicBezTo>
                    <a:pt x="96" y="314"/>
                    <a:pt x="100" y="309"/>
                    <a:pt x="106" y="309"/>
                  </a:cubicBezTo>
                  <a:cubicBezTo>
                    <a:pt x="379" y="309"/>
                    <a:pt x="379" y="309"/>
                    <a:pt x="379" y="309"/>
                  </a:cubicBezTo>
                  <a:cubicBezTo>
                    <a:pt x="355" y="285"/>
                    <a:pt x="355" y="285"/>
                    <a:pt x="355" y="285"/>
                  </a:cubicBezTo>
                  <a:cubicBezTo>
                    <a:pt x="351" y="280"/>
                    <a:pt x="351" y="274"/>
                    <a:pt x="355" y="269"/>
                  </a:cubicBezTo>
                  <a:cubicBezTo>
                    <a:pt x="359" y="265"/>
                    <a:pt x="366" y="265"/>
                    <a:pt x="370" y="269"/>
                  </a:cubicBezTo>
                  <a:cubicBezTo>
                    <a:pt x="413" y="312"/>
                    <a:pt x="413" y="312"/>
                    <a:pt x="413" y="312"/>
                  </a:cubicBezTo>
                  <a:cubicBezTo>
                    <a:pt x="414" y="313"/>
                    <a:pt x="414" y="314"/>
                    <a:pt x="415" y="316"/>
                  </a:cubicBezTo>
                  <a:cubicBezTo>
                    <a:pt x="416" y="318"/>
                    <a:pt x="416" y="321"/>
                    <a:pt x="415" y="324"/>
                  </a:cubicBezTo>
                  <a:close/>
                  <a:moveTo>
                    <a:pt x="405" y="202"/>
                  </a:moveTo>
                  <a:cubicBezTo>
                    <a:pt x="132" y="202"/>
                    <a:pt x="132" y="202"/>
                    <a:pt x="132" y="202"/>
                  </a:cubicBezTo>
                  <a:cubicBezTo>
                    <a:pt x="157" y="227"/>
                    <a:pt x="157" y="227"/>
                    <a:pt x="157" y="227"/>
                  </a:cubicBezTo>
                  <a:cubicBezTo>
                    <a:pt x="161" y="231"/>
                    <a:pt x="161" y="238"/>
                    <a:pt x="157" y="242"/>
                  </a:cubicBezTo>
                  <a:cubicBezTo>
                    <a:pt x="154" y="244"/>
                    <a:pt x="152" y="245"/>
                    <a:pt x="149" y="245"/>
                  </a:cubicBezTo>
                  <a:cubicBezTo>
                    <a:pt x="146" y="245"/>
                    <a:pt x="144" y="244"/>
                    <a:pt x="141" y="242"/>
                  </a:cubicBezTo>
                  <a:cubicBezTo>
                    <a:pt x="99" y="199"/>
                    <a:pt x="99" y="199"/>
                    <a:pt x="99" y="199"/>
                  </a:cubicBezTo>
                  <a:cubicBezTo>
                    <a:pt x="98" y="198"/>
                    <a:pt x="97" y="197"/>
                    <a:pt x="96" y="196"/>
                  </a:cubicBezTo>
                  <a:cubicBezTo>
                    <a:pt x="95" y="193"/>
                    <a:pt x="95" y="190"/>
                    <a:pt x="96" y="188"/>
                  </a:cubicBezTo>
                  <a:cubicBezTo>
                    <a:pt x="97" y="186"/>
                    <a:pt x="98" y="185"/>
                    <a:pt x="99" y="184"/>
                  </a:cubicBezTo>
                  <a:cubicBezTo>
                    <a:pt x="141" y="141"/>
                    <a:pt x="141" y="141"/>
                    <a:pt x="141" y="141"/>
                  </a:cubicBezTo>
                  <a:cubicBezTo>
                    <a:pt x="146" y="137"/>
                    <a:pt x="152" y="137"/>
                    <a:pt x="157" y="141"/>
                  </a:cubicBezTo>
                  <a:cubicBezTo>
                    <a:pt x="161" y="146"/>
                    <a:pt x="161" y="152"/>
                    <a:pt x="157" y="157"/>
                  </a:cubicBezTo>
                  <a:cubicBezTo>
                    <a:pt x="132" y="181"/>
                    <a:pt x="132" y="181"/>
                    <a:pt x="132" y="181"/>
                  </a:cubicBezTo>
                  <a:cubicBezTo>
                    <a:pt x="405" y="181"/>
                    <a:pt x="405" y="181"/>
                    <a:pt x="405" y="181"/>
                  </a:cubicBezTo>
                  <a:cubicBezTo>
                    <a:pt x="411" y="181"/>
                    <a:pt x="416" y="186"/>
                    <a:pt x="416" y="192"/>
                  </a:cubicBezTo>
                  <a:cubicBezTo>
                    <a:pt x="416" y="198"/>
                    <a:pt x="411" y="202"/>
                    <a:pt x="405" y="202"/>
                  </a:cubicBezTo>
                  <a:close/>
                </a:path>
              </a:pathLst>
            </a:custGeom>
            <a:solidFill>
              <a:srgbClr val="134C6E"/>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088052FD-B40B-B67D-180C-EC9257446FDE}"/>
                </a:ext>
              </a:extLst>
            </p:cNvPr>
            <p:cNvSpPr/>
            <p:nvPr/>
          </p:nvSpPr>
          <p:spPr>
            <a:xfrm>
              <a:off x="1378570" y="4658816"/>
              <a:ext cx="4131982" cy="338554"/>
            </a:xfrm>
            <a:prstGeom prst="rect">
              <a:avLst/>
            </a:prstGeom>
            <a:solidFill>
              <a:schemeClr val="bg1"/>
            </a:solidFill>
            <a:ln w="57150">
              <a:noFill/>
            </a:ln>
          </p:spPr>
          <p:txBody>
            <a:bodyPr wrap="square" rtlCol="0">
              <a:spAutoFit/>
            </a:bodyPr>
            <a:lstStyle/>
            <a:p>
              <a:pPr marL="0" lvl="2"/>
              <a:r>
                <a:rPr lang="en-US" sz="1600"/>
                <a:t>Inconsistent job to level/grade alignment</a:t>
              </a:r>
            </a:p>
          </p:txBody>
        </p:sp>
      </p:grpSp>
      <p:grpSp>
        <p:nvGrpSpPr>
          <p:cNvPr id="36" name="Group 35">
            <a:extLst>
              <a:ext uri="{FF2B5EF4-FFF2-40B4-BE49-F238E27FC236}">
                <a16:creationId xmlns:a16="http://schemas.microsoft.com/office/drawing/2014/main" id="{543B4C61-89BE-D9AC-3DE9-D1FEEC43BB33}"/>
              </a:ext>
            </a:extLst>
          </p:cNvPr>
          <p:cNvGrpSpPr/>
          <p:nvPr/>
        </p:nvGrpSpPr>
        <p:grpSpPr>
          <a:xfrm>
            <a:off x="647828" y="5309787"/>
            <a:ext cx="4419160" cy="640080"/>
            <a:chOff x="647828" y="5755416"/>
            <a:chExt cx="4419160" cy="640080"/>
          </a:xfrm>
        </p:grpSpPr>
        <p:sp>
          <p:nvSpPr>
            <p:cNvPr id="30" name="Freeform 433">
              <a:extLst>
                <a:ext uri="{FF2B5EF4-FFF2-40B4-BE49-F238E27FC236}">
                  <a16:creationId xmlns:a16="http://schemas.microsoft.com/office/drawing/2014/main" id="{0F1AC497-2A10-9BBE-ADDA-89F62A38B154}"/>
                </a:ext>
              </a:extLst>
            </p:cNvPr>
            <p:cNvSpPr>
              <a:spLocks noChangeAspect="1" noEditPoints="1"/>
            </p:cNvSpPr>
            <p:nvPr/>
          </p:nvSpPr>
          <p:spPr bwMode="auto">
            <a:xfrm>
              <a:off x="647828" y="5755416"/>
              <a:ext cx="640080" cy="640080"/>
            </a:xfrm>
            <a:custGeom>
              <a:avLst/>
              <a:gdLst>
                <a:gd name="T0" fmla="*/ 368 w 512"/>
                <a:gd name="T1" fmla="*/ 225 h 512"/>
                <a:gd name="T2" fmla="*/ 281 w 512"/>
                <a:gd name="T3" fmla="*/ 138 h 512"/>
                <a:gd name="T4" fmla="*/ 298 w 512"/>
                <a:gd name="T5" fmla="*/ 121 h 512"/>
                <a:gd name="T6" fmla="*/ 385 w 512"/>
                <a:gd name="T7" fmla="*/ 208 h 512"/>
                <a:gd name="T8" fmla="*/ 390 w 512"/>
                <a:gd name="T9" fmla="*/ 230 h 512"/>
                <a:gd name="T10" fmla="*/ 368 w 512"/>
                <a:gd name="T11" fmla="*/ 225 h 512"/>
                <a:gd name="T12" fmla="*/ 512 w 512"/>
                <a:gd name="T13" fmla="*/ 256 h 512"/>
                <a:gd name="T14" fmla="*/ 256 w 512"/>
                <a:gd name="T15" fmla="*/ 512 h 512"/>
                <a:gd name="T16" fmla="*/ 0 w 512"/>
                <a:gd name="T17" fmla="*/ 256 h 512"/>
                <a:gd name="T18" fmla="*/ 256 w 512"/>
                <a:gd name="T19" fmla="*/ 0 h 512"/>
                <a:gd name="T20" fmla="*/ 512 w 512"/>
                <a:gd name="T21" fmla="*/ 256 h 512"/>
                <a:gd name="T22" fmla="*/ 259 w 512"/>
                <a:gd name="T23" fmla="*/ 146 h 512"/>
                <a:gd name="T24" fmla="*/ 355 w 512"/>
                <a:gd name="T25" fmla="*/ 242 h 512"/>
                <a:gd name="T26" fmla="*/ 360 w 512"/>
                <a:gd name="T27" fmla="*/ 245 h 512"/>
                <a:gd name="T28" fmla="*/ 402 w 512"/>
                <a:gd name="T29" fmla="*/ 255 h 512"/>
                <a:gd name="T30" fmla="*/ 405 w 512"/>
                <a:gd name="T31" fmla="*/ 256 h 512"/>
                <a:gd name="T32" fmla="*/ 413 w 512"/>
                <a:gd name="T33" fmla="*/ 253 h 512"/>
                <a:gd name="T34" fmla="*/ 415 w 512"/>
                <a:gd name="T35" fmla="*/ 242 h 512"/>
                <a:gd name="T36" fmla="*/ 405 w 512"/>
                <a:gd name="T37" fmla="*/ 200 h 512"/>
                <a:gd name="T38" fmla="*/ 402 w 512"/>
                <a:gd name="T39" fmla="*/ 195 h 512"/>
                <a:gd name="T40" fmla="*/ 306 w 512"/>
                <a:gd name="T41" fmla="*/ 99 h 512"/>
                <a:gd name="T42" fmla="*/ 291 w 512"/>
                <a:gd name="T43" fmla="*/ 99 h 512"/>
                <a:gd name="T44" fmla="*/ 259 w 512"/>
                <a:gd name="T45" fmla="*/ 131 h 512"/>
                <a:gd name="T46" fmla="*/ 259 w 512"/>
                <a:gd name="T47" fmla="*/ 146 h 512"/>
                <a:gd name="T48" fmla="*/ 303 w 512"/>
                <a:gd name="T49" fmla="*/ 342 h 512"/>
                <a:gd name="T50" fmla="*/ 267 w 512"/>
                <a:gd name="T51" fmla="*/ 334 h 512"/>
                <a:gd name="T52" fmla="*/ 250 w 512"/>
                <a:gd name="T53" fmla="*/ 331 h 512"/>
                <a:gd name="T54" fmla="*/ 239 w 512"/>
                <a:gd name="T55" fmla="*/ 302 h 512"/>
                <a:gd name="T56" fmla="*/ 261 w 512"/>
                <a:gd name="T57" fmla="*/ 251 h 512"/>
                <a:gd name="T58" fmla="*/ 251 w 512"/>
                <a:gd name="T59" fmla="*/ 177 h 512"/>
                <a:gd name="T60" fmla="*/ 203 w 512"/>
                <a:gd name="T61" fmla="*/ 155 h 512"/>
                <a:gd name="T62" fmla="*/ 153 w 512"/>
                <a:gd name="T63" fmla="*/ 177 h 512"/>
                <a:gd name="T64" fmla="*/ 144 w 512"/>
                <a:gd name="T65" fmla="*/ 251 h 512"/>
                <a:gd name="T66" fmla="*/ 166 w 512"/>
                <a:gd name="T67" fmla="*/ 302 h 512"/>
                <a:gd name="T68" fmla="*/ 155 w 512"/>
                <a:gd name="T69" fmla="*/ 331 h 512"/>
                <a:gd name="T70" fmla="*/ 137 w 512"/>
                <a:gd name="T71" fmla="*/ 334 h 512"/>
                <a:gd name="T72" fmla="*/ 101 w 512"/>
                <a:gd name="T73" fmla="*/ 342 h 512"/>
                <a:gd name="T74" fmla="*/ 97 w 512"/>
                <a:gd name="T75" fmla="*/ 357 h 512"/>
                <a:gd name="T76" fmla="*/ 111 w 512"/>
                <a:gd name="T77" fmla="*/ 361 h 512"/>
                <a:gd name="T78" fmla="*/ 139 w 512"/>
                <a:gd name="T79" fmla="*/ 356 h 512"/>
                <a:gd name="T80" fmla="*/ 164 w 512"/>
                <a:gd name="T81" fmla="*/ 351 h 512"/>
                <a:gd name="T82" fmla="*/ 185 w 512"/>
                <a:gd name="T83" fmla="*/ 318 h 512"/>
                <a:gd name="T84" fmla="*/ 184 w 512"/>
                <a:gd name="T85" fmla="*/ 290 h 512"/>
                <a:gd name="T86" fmla="*/ 165 w 512"/>
                <a:gd name="T87" fmla="*/ 246 h 512"/>
                <a:gd name="T88" fmla="*/ 170 w 512"/>
                <a:gd name="T89" fmla="*/ 191 h 512"/>
                <a:gd name="T90" fmla="*/ 203 w 512"/>
                <a:gd name="T91" fmla="*/ 177 h 512"/>
                <a:gd name="T92" fmla="*/ 235 w 512"/>
                <a:gd name="T93" fmla="*/ 191 h 512"/>
                <a:gd name="T94" fmla="*/ 240 w 512"/>
                <a:gd name="T95" fmla="*/ 246 h 512"/>
                <a:gd name="T96" fmla="*/ 221 w 512"/>
                <a:gd name="T97" fmla="*/ 290 h 512"/>
                <a:gd name="T98" fmla="*/ 219 w 512"/>
                <a:gd name="T99" fmla="*/ 318 h 512"/>
                <a:gd name="T100" fmla="*/ 240 w 512"/>
                <a:gd name="T101" fmla="*/ 351 h 512"/>
                <a:gd name="T102" fmla="*/ 265 w 512"/>
                <a:gd name="T103" fmla="*/ 356 h 512"/>
                <a:gd name="T104" fmla="*/ 293 w 512"/>
                <a:gd name="T105" fmla="*/ 361 h 512"/>
                <a:gd name="T106" fmla="*/ 298 w 512"/>
                <a:gd name="T107" fmla="*/ 362 h 512"/>
                <a:gd name="T108" fmla="*/ 308 w 512"/>
                <a:gd name="T109" fmla="*/ 357 h 512"/>
                <a:gd name="T110" fmla="*/ 303 w 512"/>
                <a:gd name="T111" fmla="*/ 342 h 512"/>
                <a:gd name="T112" fmla="*/ 416 w 512"/>
                <a:gd name="T113" fmla="*/ 288 h 512"/>
                <a:gd name="T114" fmla="*/ 405 w 512"/>
                <a:gd name="T115" fmla="*/ 277 h 512"/>
                <a:gd name="T116" fmla="*/ 298 w 512"/>
                <a:gd name="T117" fmla="*/ 277 h 512"/>
                <a:gd name="T118" fmla="*/ 288 w 512"/>
                <a:gd name="T119" fmla="*/ 288 h 512"/>
                <a:gd name="T120" fmla="*/ 298 w 512"/>
                <a:gd name="T121" fmla="*/ 298 h 512"/>
                <a:gd name="T122" fmla="*/ 405 w 512"/>
                <a:gd name="T123" fmla="*/ 298 h 512"/>
                <a:gd name="T124" fmla="*/ 416 w 512"/>
                <a:gd name="T125" fmla="*/ 28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2" h="512">
                  <a:moveTo>
                    <a:pt x="368" y="225"/>
                  </a:moveTo>
                  <a:cubicBezTo>
                    <a:pt x="281" y="138"/>
                    <a:pt x="281" y="138"/>
                    <a:pt x="281" y="138"/>
                  </a:cubicBezTo>
                  <a:cubicBezTo>
                    <a:pt x="298" y="121"/>
                    <a:pt x="298" y="121"/>
                    <a:pt x="298" y="121"/>
                  </a:cubicBezTo>
                  <a:cubicBezTo>
                    <a:pt x="385" y="208"/>
                    <a:pt x="385" y="208"/>
                    <a:pt x="385" y="208"/>
                  </a:cubicBezTo>
                  <a:cubicBezTo>
                    <a:pt x="390" y="230"/>
                    <a:pt x="390" y="230"/>
                    <a:pt x="390" y="230"/>
                  </a:cubicBezTo>
                  <a:lnTo>
                    <a:pt x="368" y="22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59" y="146"/>
                  </a:moveTo>
                  <a:cubicBezTo>
                    <a:pt x="355" y="242"/>
                    <a:pt x="355" y="242"/>
                    <a:pt x="355" y="242"/>
                  </a:cubicBezTo>
                  <a:cubicBezTo>
                    <a:pt x="356" y="243"/>
                    <a:pt x="358" y="244"/>
                    <a:pt x="360" y="245"/>
                  </a:cubicBezTo>
                  <a:cubicBezTo>
                    <a:pt x="402" y="255"/>
                    <a:pt x="402" y="255"/>
                    <a:pt x="402" y="255"/>
                  </a:cubicBezTo>
                  <a:cubicBezTo>
                    <a:pt x="403" y="256"/>
                    <a:pt x="404" y="256"/>
                    <a:pt x="405" y="256"/>
                  </a:cubicBezTo>
                  <a:cubicBezTo>
                    <a:pt x="408" y="256"/>
                    <a:pt x="411" y="255"/>
                    <a:pt x="413" y="253"/>
                  </a:cubicBezTo>
                  <a:cubicBezTo>
                    <a:pt x="415" y="250"/>
                    <a:pt x="416" y="246"/>
                    <a:pt x="415" y="242"/>
                  </a:cubicBezTo>
                  <a:cubicBezTo>
                    <a:pt x="405" y="200"/>
                    <a:pt x="405" y="200"/>
                    <a:pt x="405" y="200"/>
                  </a:cubicBezTo>
                  <a:cubicBezTo>
                    <a:pt x="404" y="198"/>
                    <a:pt x="403" y="196"/>
                    <a:pt x="402" y="195"/>
                  </a:cubicBezTo>
                  <a:cubicBezTo>
                    <a:pt x="306" y="99"/>
                    <a:pt x="306" y="99"/>
                    <a:pt x="306" y="99"/>
                  </a:cubicBezTo>
                  <a:cubicBezTo>
                    <a:pt x="302" y="95"/>
                    <a:pt x="295" y="95"/>
                    <a:pt x="291" y="99"/>
                  </a:cubicBezTo>
                  <a:cubicBezTo>
                    <a:pt x="259" y="131"/>
                    <a:pt x="259" y="131"/>
                    <a:pt x="259" y="131"/>
                  </a:cubicBezTo>
                  <a:cubicBezTo>
                    <a:pt x="255" y="135"/>
                    <a:pt x="255" y="142"/>
                    <a:pt x="259" y="146"/>
                  </a:cubicBezTo>
                  <a:close/>
                  <a:moveTo>
                    <a:pt x="303" y="342"/>
                  </a:moveTo>
                  <a:cubicBezTo>
                    <a:pt x="293" y="337"/>
                    <a:pt x="279" y="335"/>
                    <a:pt x="267" y="334"/>
                  </a:cubicBezTo>
                  <a:cubicBezTo>
                    <a:pt x="260" y="334"/>
                    <a:pt x="252" y="333"/>
                    <a:pt x="250" y="331"/>
                  </a:cubicBezTo>
                  <a:cubicBezTo>
                    <a:pt x="243" y="328"/>
                    <a:pt x="237" y="308"/>
                    <a:pt x="239" y="302"/>
                  </a:cubicBezTo>
                  <a:cubicBezTo>
                    <a:pt x="247" y="289"/>
                    <a:pt x="256" y="269"/>
                    <a:pt x="261" y="251"/>
                  </a:cubicBezTo>
                  <a:cubicBezTo>
                    <a:pt x="268" y="219"/>
                    <a:pt x="265" y="194"/>
                    <a:pt x="251" y="177"/>
                  </a:cubicBezTo>
                  <a:cubicBezTo>
                    <a:pt x="233" y="155"/>
                    <a:pt x="203" y="155"/>
                    <a:pt x="203" y="155"/>
                  </a:cubicBezTo>
                  <a:cubicBezTo>
                    <a:pt x="201" y="155"/>
                    <a:pt x="172" y="155"/>
                    <a:pt x="153" y="177"/>
                  </a:cubicBezTo>
                  <a:cubicBezTo>
                    <a:pt x="139" y="194"/>
                    <a:pt x="136" y="219"/>
                    <a:pt x="144" y="251"/>
                  </a:cubicBezTo>
                  <a:cubicBezTo>
                    <a:pt x="148" y="269"/>
                    <a:pt x="157" y="289"/>
                    <a:pt x="166" y="302"/>
                  </a:cubicBezTo>
                  <a:cubicBezTo>
                    <a:pt x="167" y="308"/>
                    <a:pt x="161" y="328"/>
                    <a:pt x="155" y="331"/>
                  </a:cubicBezTo>
                  <a:cubicBezTo>
                    <a:pt x="152" y="333"/>
                    <a:pt x="144" y="334"/>
                    <a:pt x="137" y="334"/>
                  </a:cubicBezTo>
                  <a:cubicBezTo>
                    <a:pt x="125" y="335"/>
                    <a:pt x="112" y="337"/>
                    <a:pt x="101" y="342"/>
                  </a:cubicBezTo>
                  <a:cubicBezTo>
                    <a:pt x="96" y="345"/>
                    <a:pt x="94" y="351"/>
                    <a:pt x="97" y="357"/>
                  </a:cubicBezTo>
                  <a:cubicBezTo>
                    <a:pt x="100" y="362"/>
                    <a:pt x="106" y="364"/>
                    <a:pt x="111" y="361"/>
                  </a:cubicBezTo>
                  <a:cubicBezTo>
                    <a:pt x="118" y="357"/>
                    <a:pt x="129" y="356"/>
                    <a:pt x="139" y="356"/>
                  </a:cubicBezTo>
                  <a:cubicBezTo>
                    <a:pt x="149" y="355"/>
                    <a:pt x="158" y="354"/>
                    <a:pt x="164" y="351"/>
                  </a:cubicBezTo>
                  <a:cubicBezTo>
                    <a:pt x="178" y="344"/>
                    <a:pt x="184" y="324"/>
                    <a:pt x="185" y="318"/>
                  </a:cubicBezTo>
                  <a:cubicBezTo>
                    <a:pt x="187" y="309"/>
                    <a:pt x="189" y="297"/>
                    <a:pt x="184" y="290"/>
                  </a:cubicBezTo>
                  <a:cubicBezTo>
                    <a:pt x="176" y="280"/>
                    <a:pt x="168" y="261"/>
                    <a:pt x="165" y="246"/>
                  </a:cubicBezTo>
                  <a:cubicBezTo>
                    <a:pt x="159" y="221"/>
                    <a:pt x="160" y="202"/>
                    <a:pt x="170" y="191"/>
                  </a:cubicBezTo>
                  <a:cubicBezTo>
                    <a:pt x="181" y="176"/>
                    <a:pt x="202" y="176"/>
                    <a:pt x="203" y="177"/>
                  </a:cubicBezTo>
                  <a:cubicBezTo>
                    <a:pt x="203" y="176"/>
                    <a:pt x="223" y="176"/>
                    <a:pt x="235" y="191"/>
                  </a:cubicBezTo>
                  <a:cubicBezTo>
                    <a:pt x="244" y="202"/>
                    <a:pt x="246" y="221"/>
                    <a:pt x="240" y="246"/>
                  </a:cubicBezTo>
                  <a:cubicBezTo>
                    <a:pt x="236" y="261"/>
                    <a:pt x="228" y="280"/>
                    <a:pt x="221" y="290"/>
                  </a:cubicBezTo>
                  <a:cubicBezTo>
                    <a:pt x="216" y="297"/>
                    <a:pt x="217" y="309"/>
                    <a:pt x="219" y="318"/>
                  </a:cubicBezTo>
                  <a:cubicBezTo>
                    <a:pt x="221" y="324"/>
                    <a:pt x="227" y="344"/>
                    <a:pt x="240" y="351"/>
                  </a:cubicBezTo>
                  <a:cubicBezTo>
                    <a:pt x="247" y="354"/>
                    <a:pt x="255" y="355"/>
                    <a:pt x="265" y="356"/>
                  </a:cubicBezTo>
                  <a:cubicBezTo>
                    <a:pt x="275" y="356"/>
                    <a:pt x="286" y="357"/>
                    <a:pt x="293" y="361"/>
                  </a:cubicBezTo>
                  <a:cubicBezTo>
                    <a:pt x="295" y="362"/>
                    <a:pt x="296" y="362"/>
                    <a:pt x="298" y="362"/>
                  </a:cubicBezTo>
                  <a:cubicBezTo>
                    <a:pt x="302" y="362"/>
                    <a:pt x="306" y="360"/>
                    <a:pt x="308" y="357"/>
                  </a:cubicBezTo>
                  <a:cubicBezTo>
                    <a:pt x="310" y="351"/>
                    <a:pt x="308" y="345"/>
                    <a:pt x="303" y="342"/>
                  </a:cubicBezTo>
                  <a:close/>
                  <a:moveTo>
                    <a:pt x="416" y="288"/>
                  </a:moveTo>
                  <a:cubicBezTo>
                    <a:pt x="416" y="282"/>
                    <a:pt x="411" y="277"/>
                    <a:pt x="405" y="277"/>
                  </a:cubicBezTo>
                  <a:cubicBezTo>
                    <a:pt x="298" y="277"/>
                    <a:pt x="298" y="277"/>
                    <a:pt x="298" y="277"/>
                  </a:cubicBezTo>
                  <a:cubicBezTo>
                    <a:pt x="292" y="277"/>
                    <a:pt x="288" y="282"/>
                    <a:pt x="288" y="288"/>
                  </a:cubicBezTo>
                  <a:cubicBezTo>
                    <a:pt x="288" y="294"/>
                    <a:pt x="292" y="298"/>
                    <a:pt x="298" y="298"/>
                  </a:cubicBezTo>
                  <a:cubicBezTo>
                    <a:pt x="405" y="298"/>
                    <a:pt x="405" y="298"/>
                    <a:pt x="405" y="298"/>
                  </a:cubicBezTo>
                  <a:cubicBezTo>
                    <a:pt x="411" y="298"/>
                    <a:pt x="416" y="294"/>
                    <a:pt x="416" y="288"/>
                  </a:cubicBezTo>
                  <a:close/>
                </a:path>
              </a:pathLst>
            </a:custGeom>
            <a:solidFill>
              <a:srgbClr val="134C6E"/>
            </a:solid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5290EC06-338A-FDAA-A0D9-9270A4D35F2E}"/>
                </a:ext>
              </a:extLst>
            </p:cNvPr>
            <p:cNvSpPr/>
            <p:nvPr/>
          </p:nvSpPr>
          <p:spPr>
            <a:xfrm>
              <a:off x="1378570" y="5932883"/>
              <a:ext cx="3688418" cy="338554"/>
            </a:xfrm>
            <a:prstGeom prst="rect">
              <a:avLst/>
            </a:prstGeom>
            <a:solidFill>
              <a:schemeClr val="bg1"/>
            </a:solidFill>
            <a:ln w="57150">
              <a:noFill/>
            </a:ln>
          </p:spPr>
          <p:txBody>
            <a:bodyPr wrap="square" rtlCol="0">
              <a:spAutoFit/>
            </a:bodyPr>
            <a:lstStyle/>
            <a:p>
              <a:pPr marL="0" lvl="2"/>
              <a:r>
                <a:rPr lang="en-US" sz="1600"/>
                <a:t>Lack of standardization in job titling</a:t>
              </a:r>
            </a:p>
          </p:txBody>
        </p:sp>
      </p:grpSp>
      <p:sp>
        <p:nvSpPr>
          <p:cNvPr id="13" name="Text Placeholder 2">
            <a:extLst>
              <a:ext uri="{FF2B5EF4-FFF2-40B4-BE49-F238E27FC236}">
                <a16:creationId xmlns:a16="http://schemas.microsoft.com/office/drawing/2014/main" id="{8A4C7A0F-EE33-7E0D-A9E6-AC3311344A6C}"/>
              </a:ext>
            </a:extLst>
          </p:cNvPr>
          <p:cNvSpPr>
            <a:spLocks noGrp="1"/>
          </p:cNvSpPr>
          <p:nvPr>
            <p:ph type="body" sz="quarter" idx="16"/>
          </p:nvPr>
        </p:nvSpPr>
        <p:spPr>
          <a:xfrm>
            <a:off x="471005" y="390746"/>
            <a:ext cx="2818385" cy="151680"/>
          </a:xfrm>
        </p:spPr>
        <p:txBody>
          <a:bodyPr/>
          <a:lstStyle/>
          <a:p>
            <a:r>
              <a:rPr lang="en-US" dirty="0"/>
              <a:t>A5: Job Classification Review</a:t>
            </a:r>
          </a:p>
          <a:p>
            <a:endParaRPr lang="en-US" dirty="0"/>
          </a:p>
        </p:txBody>
      </p:sp>
    </p:spTree>
    <p:extLst>
      <p:ext uri="{BB962C8B-B14F-4D97-AF65-F5344CB8AC3E}">
        <p14:creationId xmlns:p14="http://schemas.microsoft.com/office/powerpoint/2010/main" val="3762771988"/>
      </p:ext>
    </p:extLst>
  </p:cSld>
  <p:clrMapOvr>
    <a:masterClrMapping/>
  </p:clrMapOvr>
  <p:transition>
    <p:fade/>
  </p:transition>
</p:sld>
</file>

<file path=ppt/theme/theme1.xml><?xml version="1.0" encoding="utf-8"?>
<a:theme xmlns:a="http://schemas.openxmlformats.org/drawingml/2006/main" name="CT DAS State Portal Design + Styleguide">
  <a:themeElements>
    <a:clrScheme name="Custom 7">
      <a:dk1>
        <a:srgbClr val="0A0A0A"/>
      </a:dk1>
      <a:lt1>
        <a:srgbClr val="FFFFFF"/>
      </a:lt1>
      <a:dk2>
        <a:srgbClr val="333333"/>
      </a:dk2>
      <a:lt2>
        <a:srgbClr val="FFFFFF"/>
      </a:lt2>
      <a:accent1>
        <a:srgbClr val="0071BB"/>
      </a:accent1>
      <a:accent2>
        <a:srgbClr val="3A95D2"/>
      </a:accent2>
      <a:accent3>
        <a:srgbClr val="88BFE3"/>
      </a:accent3>
      <a:accent4>
        <a:srgbClr val="054266"/>
      </a:accent4>
      <a:accent5>
        <a:srgbClr val="053955"/>
      </a:accent5>
      <a:accent6>
        <a:srgbClr val="0071BB"/>
      </a:accent6>
      <a:hlink>
        <a:srgbClr val="0071BB"/>
      </a:hlink>
      <a:folHlink>
        <a:srgbClr val="999999"/>
      </a:folHlink>
    </a:clrScheme>
    <a:fontScheme name="Custom 2">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 DAS State Portal Design + Styleguide" id="{970BF175-0A71-47A7-A4D0-D8A246CC78BE}" vid="{462CDAF4-96E7-4988-9910-D5485A47AC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989d3f4-a91b-4d90-af91-f0ccb0fd3c6f">
      <UserInfo>
        <DisplayName>Batura, Ketaki</DisplayName>
        <AccountId>17</AccountId>
        <AccountType/>
      </UserInfo>
      <UserInfo>
        <DisplayName>Pinnoi, Natalie</DisplayName>
        <AccountId>14</AccountId>
        <AccountType/>
      </UserInfo>
      <UserInfo>
        <DisplayName>Strong, Janaiya</DisplayName>
        <AccountId>41</AccountId>
        <AccountType/>
      </UserInfo>
      <UserInfo>
        <DisplayName>Provitt, Dayna</DisplayName>
        <AccountId>16</AccountId>
        <AccountType/>
      </UserInfo>
      <UserInfo>
        <DisplayName>Dye, Haley</DisplayName>
        <AccountId>40</AccountId>
        <AccountType/>
      </UserInfo>
      <UserInfo>
        <DisplayName>Lane, Devon</DisplayName>
        <AccountId>12</AccountId>
        <AccountType/>
      </UserInfo>
      <UserInfo>
        <DisplayName>Davidson, Glenn</DisplayName>
        <AccountId>22</AccountId>
        <AccountType/>
      </UserInfo>
      <UserInfo>
        <DisplayName>Malm, Scott</DisplayName>
        <AccountId>21</AccountId>
        <AccountType/>
      </UserInfo>
      <UserInfo>
        <DisplayName>Ruiz, J.R.</DisplayName>
        <AccountId>20</AccountId>
        <AccountType/>
      </UserInfo>
    </SharedWithUsers>
    <lcf76f155ced4ddcb4097134ff3c332f xmlns="b03a1fb8-1be6-4c9d-8ad6-a3a60f0cb9d2">
      <Terms xmlns="http://schemas.microsoft.com/office/infopath/2007/PartnerControls"/>
    </lcf76f155ced4ddcb4097134ff3c332f>
    <TaxCatchAll xmlns="7989d3f4-a91b-4d90-af91-f0ccb0fd3c6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170E7D9844744DAACF122F818209E7" ma:contentTypeVersion="13" ma:contentTypeDescription="Create a new document." ma:contentTypeScope="" ma:versionID="1be25b4ba6993a1c853d3771069f0e2f">
  <xsd:schema xmlns:xsd="http://www.w3.org/2001/XMLSchema" xmlns:xs="http://www.w3.org/2001/XMLSchema" xmlns:p="http://schemas.microsoft.com/office/2006/metadata/properties" xmlns:ns2="b03a1fb8-1be6-4c9d-8ad6-a3a60f0cb9d2" xmlns:ns3="7989d3f4-a91b-4d90-af91-f0ccb0fd3c6f" targetNamespace="http://schemas.microsoft.com/office/2006/metadata/properties" ma:root="true" ma:fieldsID="015a8fa66ef095f43c90c8b05f9d46ea" ns2:_="" ns3:_="">
    <xsd:import namespace="b03a1fb8-1be6-4c9d-8ad6-a3a60f0cb9d2"/>
    <xsd:import namespace="7989d3f4-a91b-4d90-af91-f0ccb0fd3c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3a1fb8-1be6-4c9d-8ad6-a3a60f0cb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89d3f4-a91b-4d90-af91-f0ccb0fd3c6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d07f0e0-b225-461c-9852-fed5555d85ab}" ma:internalName="TaxCatchAll" ma:showField="CatchAllData" ma:web="7989d3f4-a91b-4d90-af91-f0ccb0fd3c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4513B0-3605-4160-802B-783A4CB77225}">
  <ds:schemaRefs>
    <ds:schemaRef ds:uri="http://schemas.microsoft.com/sharepoint/v3/contenttype/forms"/>
  </ds:schemaRefs>
</ds:datastoreItem>
</file>

<file path=customXml/itemProps2.xml><?xml version="1.0" encoding="utf-8"?>
<ds:datastoreItem xmlns:ds="http://schemas.openxmlformats.org/officeDocument/2006/customXml" ds:itemID="{22C87016-7C73-495E-BB99-F277B2D2EC2D}">
  <ds:schemaRefs>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7989d3f4-a91b-4d90-af91-f0ccb0fd3c6f"/>
    <ds:schemaRef ds:uri="http://purl.org/dc/elements/1.1/"/>
    <ds:schemaRef ds:uri="http://purl.org/dc/terms/"/>
    <ds:schemaRef ds:uri="b03a1fb8-1be6-4c9d-8ad6-a3a60f0cb9d2"/>
    <ds:schemaRef ds:uri="http://www.w3.org/XML/1998/namespace"/>
    <ds:schemaRef ds:uri="http://purl.org/dc/dcmitype/"/>
  </ds:schemaRefs>
</ds:datastoreItem>
</file>

<file path=customXml/itemProps3.xml><?xml version="1.0" encoding="utf-8"?>
<ds:datastoreItem xmlns:ds="http://schemas.openxmlformats.org/officeDocument/2006/customXml" ds:itemID="{2034DFFD-18B0-4D84-8C1B-A84E2EE72845}">
  <ds:schemaRefs>
    <ds:schemaRef ds:uri="7989d3f4-a91b-4d90-af91-f0ccb0fd3c6f"/>
    <ds:schemaRef ds:uri="b03a1fb8-1be6-4c9d-8ad6-a3a60f0cb9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1508</TotalTime>
  <Words>1197</Words>
  <Application>Microsoft Office PowerPoint</Application>
  <PresentationFormat>Widescreen</PresentationFormat>
  <Paragraphs>228</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ＭＳ Ｐゴシック</vt:lpstr>
      <vt:lpstr>Arial</vt:lpstr>
      <vt:lpstr>Calibri</vt:lpstr>
      <vt:lpstr>Open Sans</vt:lpstr>
      <vt:lpstr>Open Sans Light</vt:lpstr>
      <vt:lpstr>Verdana</vt:lpstr>
      <vt:lpstr>Wingdings</vt:lpstr>
      <vt:lpstr>CT DAS State Portal Design + Styleguide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Koulgi, Sachi</dc:creator>
  <cp:lastModifiedBy>B Wetherbee</cp:lastModifiedBy>
  <cp:revision>3</cp:revision>
  <dcterms:created xsi:type="dcterms:W3CDTF">2022-04-26T16:20:55Z</dcterms:created>
  <dcterms:modified xsi:type="dcterms:W3CDTF">2024-05-15T17:32:21Z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2022-04-26T16:20:55Z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272ac05e-121b-4b3a-90f3-6f15742d8862</vt:lpwstr>
  </property>
  <property fmtid="{D5CDD505-2E9C-101B-9397-08002B2CF9AE}" pid="8" name="MSIP_Label_ea60d57e-af5b-4752-ac57-3e4f28ca11dc_ContentBits">
    <vt:lpwstr>0</vt:lpwstr>
  </property>
  <property fmtid="{D5CDD505-2E9C-101B-9397-08002B2CF9AE}" pid="9" name="ContentTypeId">
    <vt:lpwstr>0x01010004170E7D9844744DAACF122F818209E7</vt:lpwstr>
  </property>
  <property fmtid="{D5CDD505-2E9C-101B-9397-08002B2CF9AE}" pid="10" name="MediaServiceImageTags">
    <vt:lpwstr/>
  </property>
</Properties>
</file>